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99" r:id="rId23"/>
    <p:sldId id="294" r:id="rId24"/>
    <p:sldId id="280" r:id="rId25"/>
    <p:sldId id="295" r:id="rId26"/>
    <p:sldId id="282" r:id="rId27"/>
    <p:sldId id="283" r:id="rId28"/>
    <p:sldId id="285" r:id="rId29"/>
    <p:sldId id="296" r:id="rId30"/>
    <p:sldId id="286" r:id="rId31"/>
    <p:sldId id="287" r:id="rId32"/>
    <p:sldId id="289" r:id="rId33"/>
    <p:sldId id="298" r:id="rId34"/>
    <p:sldId id="290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title>
      <c:tx>
        <c:rich>
          <a:bodyPr rot="0"/>
          <a:lstStyle/>
          <a:p>
            <a:pPr>
              <a:defRPr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
(averaged over 6 months)</a:t>
            </a:r>
          </a:p>
        </c:rich>
      </c:tx>
      <c:layout/>
      <c:overlay val="1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spPr>
            <a:solidFill>
              <a:srgbClr val="5D9BD0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3"/>
                <c:pt idx="0">
                  <c:v>High Match Score Group</c:v>
                </c:pt>
                <c:pt idx="1">
                  <c:v>Moderate Match Score Group</c:v>
                </c:pt>
                <c:pt idx="2">
                  <c:v>Low Match Score Group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0.98</c:v>
                </c:pt>
                <c:pt idx="1">
                  <c:v>0.63000000000000034</c:v>
                </c:pt>
                <c:pt idx="2">
                  <c:v>0.32000000000000017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0CED-456F-9336-7639526FE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8415704"/>
        <c:axId val="188419624"/>
      </c:barChart>
      <c:catAx>
        <c:axId val="18841570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88419624"/>
        <c:crosses val="autoZero"/>
        <c:auto val="1"/>
        <c:lblAlgn val="ctr"/>
        <c:lblOffset val="100"/>
        <c:noMultiLvlLbl val="1"/>
      </c:catAx>
      <c:valAx>
        <c:axId val="188419624"/>
        <c:scaling>
          <c:orientation val="minMax"/>
          <c:max val="1"/>
          <c:min val="0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0%" sourceLinked="0"/>
        <c:majorTickMark val="none"/>
        <c:minorTickMark val="cross"/>
        <c:tickLblPos val="nextTo"/>
        <c:crossAx val="18841570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  <a:ln>
              <a:noFill/>
            </a:ln>
          </c:spPr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B20-4A48-9574-FE0F56373CC9}"/>
              </c:ext>
            </c:extLst>
          </c:dPt>
          <c:dPt>
            <c:idx val="1"/>
            <c:bubble3D val="0"/>
            <c:spPr>
              <a:solidFill>
                <a:srgbClr val="31823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B20-4A48-9574-FE0F56373CC9}"/>
              </c:ext>
            </c:extLst>
          </c:dPt>
          <c:dPt>
            <c:idx val="2"/>
            <c:bubble3D val="0"/>
            <c:spPr>
              <a:solidFill>
                <a:srgbClr val="0307B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B20-4A48-9574-FE0F56373CC9}"/>
              </c:ext>
            </c:extLst>
          </c:dPt>
          <c:dLbls>
            <c:dLbl>
              <c:idx val="0"/>
              <c:layout/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20-4A48-9574-FE0F56373CC9}"/>
                </c:ext>
              </c:extLst>
            </c:dLbl>
            <c:dLbl>
              <c:idx val="1"/>
              <c:layout/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20-4A48-9574-FE0F56373CC9}"/>
                </c:ext>
              </c:extLst>
            </c:dLbl>
            <c:dLbl>
              <c:idx val="2"/>
              <c:layout/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20-4A48-9574-FE0F56373CC9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Low Match Score Group</c:v>
                </c:pt>
                <c:pt idx="1">
                  <c:v>Moderate Match Score Group</c:v>
                </c:pt>
                <c:pt idx="2">
                  <c:v>High Match Score Group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0.05</c:v>
                </c:pt>
                <c:pt idx="1">
                  <c:v>0.32000000000000006</c:v>
                </c:pt>
                <c:pt idx="2">
                  <c:v>0.63000000000000012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20-4A48-9574-FE0F56373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51599214446589992"/>
          <c:y val="0.15788534208915803"/>
          <c:w val="0.41696032528339089"/>
          <c:h val="0.19742629641776904"/>
        </c:manualLayout>
      </c:layout>
      <c:overlay val="1"/>
      <c:spPr>
        <a:noFill/>
        <a:ln>
          <a:noFill/>
        </a:ln>
      </c:spPr>
    </c:legend>
    <c:plotVisOnly val="1"/>
    <c:dispBlanksAs val="zero"/>
    <c:showDLblsOverMax val="1"/>
  </c:chart>
  <c:spPr>
    <a:noFill/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22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2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2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2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0E69C3B-5F49-41BE-B23B-379B7DBD876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143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7882BD7A-B460-45BD-B002-7A704EC0CD8B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64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91AA1452-F2E7-49AF-9E63-DBB801BC3E8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9669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A4022103-1A63-4291-9469-0451D8AABED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00761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89CE03B9-3A64-4DCA-9E94-FEF1262B66A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86875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229F6596-ECDB-4834-8BC3-4EE833802CC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1625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26F607B9-96B8-4A33-957F-10277A9E81A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65163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EE25557B-6CF2-4431-B329-18621834EB0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21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788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EE25557B-6CF2-4431-B329-18621834EB0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22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522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EE25557B-6CF2-4431-B329-18621834EB0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23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749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9F4118BB-AA47-42CD-830E-81EB1257B237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24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733320" y="4637160"/>
            <a:ext cx="5851080" cy="439128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29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9F4118BB-AA47-42CD-830E-81EB1257B237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733320" y="4637160"/>
            <a:ext cx="5851080" cy="439128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87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C7668FC7-1CFF-4F76-B89E-D6CFF662E3F6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785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733E1F38-690D-43F2-AEFC-40352E79C1EB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26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419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7E74EC31-292F-402B-9740-DBB8BB76EFEE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27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941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C7565FE1-4037-464B-9665-09FA756CAF9F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32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167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C7565FE1-4037-464B-9665-09FA756CAF9F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33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370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0D75FB6D-2B94-4D05-9785-E5685A2E1280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34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85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CE3AB45F-E508-4BA2-A328-850CD3C4C8BD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pPr marL="216000" indent="-215280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HR Metrics is the name we apply to what we have probably been doing all along. Collecting data, producing reports, and monitoring HR activities.</a:t>
            </a:r>
          </a:p>
        </p:txBody>
      </p:sp>
    </p:spTree>
    <p:extLst>
      <p:ext uri="{BB962C8B-B14F-4D97-AF65-F5344CB8AC3E}">
        <p14:creationId xmlns:p14="http://schemas.microsoft.com/office/powerpoint/2010/main" val="161658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ADD46D51-CF73-4218-9E29-9A16017C2AD8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71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2866D725-3997-4948-A80E-6F39F8A0329E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7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733320" y="4637160"/>
            <a:ext cx="5851080" cy="439128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52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53BAC460-C3D4-4A59-9B08-98720750BE7F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8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33320" y="4637160"/>
            <a:ext cx="5851080" cy="439128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4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07022CAE-44AB-4C0C-A0AF-25E8F3796E15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60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7C309EAF-8504-4E7E-B2DD-EEF0A6B347B8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94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107ACD0D-B9EE-4AAC-B807-D410AABB38EB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6172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7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9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5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4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9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6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0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6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7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33400" y="1966320"/>
            <a:ext cx="7885800" cy="16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32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Big Data and HR Metrics </a:t>
            </a:r>
          </a:p>
          <a:p>
            <a:pPr algn="ctr"/>
            <a:r>
              <a:rPr lang="en-US" sz="3200" b="1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Dr.G</a:t>
            </a:r>
            <a:r>
              <a:rPr lang="en-US" sz="32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</a:t>
            </a:r>
            <a:r>
              <a:rPr lang="en-US" sz="3200" b="1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Sivanesan</a:t>
            </a:r>
            <a:r>
              <a:rPr lang="en-US" sz="32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</a:p>
          <a:p>
            <a:pPr algn="ctr"/>
            <a:r>
              <a:rPr lang="en-US" sz="32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Associate Professor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3962400" y="3657600"/>
            <a:ext cx="4951800" cy="27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615960" y="1645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3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What can HR Analytics help us to solve?</a:t>
            </a:r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2" name="Picture 2"/>
          <p:cNvPicPr/>
          <p:nvPr/>
        </p:nvPicPr>
        <p:blipFill>
          <a:blip r:embed="rId2"/>
          <a:stretch/>
        </p:blipFill>
        <p:spPr>
          <a:xfrm rot="21598200">
            <a:off x="1605600" y="1294920"/>
            <a:ext cx="5115600" cy="4143960"/>
          </a:xfrm>
          <a:prstGeom prst="rect">
            <a:avLst/>
          </a:prstGeom>
          <a:ln>
            <a:noFill/>
          </a:ln>
        </p:spPr>
      </p:pic>
      <p:sp>
        <p:nvSpPr>
          <p:cNvPr id="253" name="TextShape 2"/>
          <p:cNvSpPr txBox="1"/>
          <p:nvPr/>
        </p:nvSpPr>
        <p:spPr>
          <a:xfrm>
            <a:off x="7315200" y="1920240"/>
            <a:ext cx="1589040" cy="39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Staff Churn</a:t>
            </a:r>
          </a:p>
        </p:txBody>
      </p:sp>
      <p:sp>
        <p:nvSpPr>
          <p:cNvPr id="254" name="TextShape 3"/>
          <p:cNvSpPr txBox="1"/>
          <p:nvPr/>
        </p:nvSpPr>
        <p:spPr>
          <a:xfrm>
            <a:off x="6578640" y="2684880"/>
            <a:ext cx="1690920" cy="39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Productivity</a:t>
            </a:r>
          </a:p>
        </p:txBody>
      </p:sp>
      <p:sp>
        <p:nvSpPr>
          <p:cNvPr id="255" name="TextShape 4"/>
          <p:cNvSpPr txBox="1"/>
          <p:nvPr/>
        </p:nvSpPr>
        <p:spPr>
          <a:xfrm>
            <a:off x="7155000" y="3477240"/>
            <a:ext cx="1796040" cy="70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Sales Target</a:t>
            </a:r>
          </a:p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Achievement</a:t>
            </a:r>
          </a:p>
        </p:txBody>
      </p:sp>
      <p:sp>
        <p:nvSpPr>
          <p:cNvPr id="256" name="TextShape 5"/>
          <p:cNvSpPr txBox="1"/>
          <p:nvPr/>
        </p:nvSpPr>
        <p:spPr>
          <a:xfrm>
            <a:off x="650520" y="5394960"/>
            <a:ext cx="7863840" cy="489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All sorts of business problems that involve people…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But first you need to have the relevant data sources.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Employee Engagement  </a:t>
            </a:r>
          </a:p>
        </p:txBody>
      </p:sp>
      <p:sp>
        <p:nvSpPr>
          <p:cNvPr id="258" name="CustomShape 2"/>
          <p:cNvSpPr/>
          <p:nvPr/>
        </p:nvSpPr>
        <p:spPr>
          <a:xfrm>
            <a:off x="457200" y="1689840"/>
            <a:ext cx="768060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 has shown it to be linked to important outcomes: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Discretionary effort 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Job performance  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Employee retention  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Innovation  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Adapting to change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Revenue &amp; profitability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Customer experience</a:t>
            </a:r>
          </a:p>
          <a:p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Employee Engagement data shows you a snap shot in </a:t>
            </a:r>
            <a:r>
              <a:rPr lang="en-US" sz="2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time about the </a:t>
            </a:r>
            <a:r>
              <a:rPr lang="en-US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 state of </a:t>
            </a:r>
            <a:r>
              <a:rPr lang="en-US" sz="2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Workforce Engagement.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67640" y="1700640"/>
            <a:ext cx="8228520" cy="444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 help Your Internal clients’ solve critical problems and answer burning questions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It is not a complex as it seems,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but it requires a bit of statistics skills.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Predictive Analytics Applied to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Employee Engagement Data &amp; Big HR Data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3"/>
          <p:cNvPicPr/>
          <p:nvPr/>
        </p:nvPicPr>
        <p:blipFill>
          <a:blip r:embed="rId3"/>
          <a:stretch/>
        </p:blipFill>
        <p:spPr>
          <a:xfrm>
            <a:off x="423000" y="1700640"/>
            <a:ext cx="8396640" cy="4679280"/>
          </a:xfrm>
          <a:prstGeom prst="rect">
            <a:avLst/>
          </a:prstGeom>
          <a:ln>
            <a:noFill/>
          </a:ln>
        </p:spPr>
      </p:pic>
      <p:sp>
        <p:nvSpPr>
          <p:cNvPr id="264" name="CustomShape 1"/>
          <p:cNvSpPr/>
          <p:nvPr/>
        </p:nvSpPr>
        <p:spPr>
          <a:xfrm>
            <a:off x="3707640" y="4077000"/>
            <a:ext cx="4075560" cy="1235520"/>
          </a:xfrm>
          <a:prstGeom prst="roundRect">
            <a:avLst>
              <a:gd name="adj" fmla="val 16667"/>
            </a:avLst>
          </a:prstGeom>
          <a:solidFill>
            <a:srgbClr val="CDC9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Verdana"/>
              </a:rPr>
              <a:t>what happens when we look at a metric for one thousand candidates?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298BFDD-64B8-4303-88EA-161697809029}" type="slidenum">
              <a:rPr lang="en-US" sz="9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pPr algn="r">
                <a:lnSpc>
                  <a:spcPct val="100000"/>
                </a:lnSpc>
              </a:pPr>
              <a:t>13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1981080" y="260640"/>
            <a:ext cx="6704640" cy="12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Big Data Meets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Predictive Analytics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52437FB-AD63-49DD-86EA-0BF1725F176B}" type="slidenum">
              <a:rPr lang="en-US" sz="9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pPr algn="r">
                <a:lnSpc>
                  <a:spcPct val="100000"/>
                </a:lnSpc>
              </a:pPr>
              <a:t>14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1407600" y="2343600"/>
            <a:ext cx="6328440" cy="28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9" name="Picture 2"/>
          <p:cNvPicPr/>
          <p:nvPr/>
        </p:nvPicPr>
        <p:blipFill>
          <a:blip r:embed="rId3"/>
          <a:stretch/>
        </p:blipFill>
        <p:spPr>
          <a:xfrm>
            <a:off x="378720" y="1670400"/>
            <a:ext cx="8440920" cy="4710240"/>
          </a:xfrm>
          <a:prstGeom prst="rect">
            <a:avLst/>
          </a:prstGeom>
          <a:ln>
            <a:noFill/>
          </a:ln>
        </p:spPr>
      </p:pic>
      <p:sp>
        <p:nvSpPr>
          <p:cNvPr id="270" name="CustomShape 3"/>
          <p:cNvSpPr/>
          <p:nvPr/>
        </p:nvSpPr>
        <p:spPr>
          <a:xfrm>
            <a:off x="6058440" y="5625000"/>
            <a:ext cx="15991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B2E7C09-567F-4F63-89C6-63A94F434FFF}" type="slidenum">
              <a:rPr lang="en-US" sz="9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pPr algn="r">
                <a:lnSpc>
                  <a:spcPct val="100000"/>
                </a:lnSpc>
              </a:pPr>
              <a:t>14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1143360" y="857520"/>
            <a:ext cx="1134720" cy="4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5"/>
          <p:cNvSpPr/>
          <p:nvPr/>
        </p:nvSpPr>
        <p:spPr>
          <a:xfrm>
            <a:off x="1981440" y="549000"/>
            <a:ext cx="6704640" cy="12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Predictive Analytics</a:t>
            </a:r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3DABF1D-E9AC-4EFD-9672-E0ACBAC35424}" type="slidenum">
              <a:rPr lang="en-US" sz="9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pPr algn="r">
                <a:lnSpc>
                  <a:spcPct val="100000"/>
                </a:lnSpc>
              </a:pPr>
              <a:t>15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1407600" y="2343600"/>
            <a:ext cx="6328440" cy="28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3"/>
          <p:cNvSpPr/>
          <p:nvPr/>
        </p:nvSpPr>
        <p:spPr>
          <a:xfrm>
            <a:off x="6058440" y="5625000"/>
            <a:ext cx="15991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4"/>
          <p:cNvSpPr/>
          <p:nvPr/>
        </p:nvSpPr>
        <p:spPr>
          <a:xfrm>
            <a:off x="1143360" y="857520"/>
            <a:ext cx="1134720" cy="4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7" name="Picture 2"/>
          <p:cNvPicPr/>
          <p:nvPr/>
        </p:nvPicPr>
        <p:blipFill>
          <a:blip r:embed="rId3"/>
          <a:stretch/>
        </p:blipFill>
        <p:spPr>
          <a:xfrm>
            <a:off x="378720" y="1670400"/>
            <a:ext cx="8440920" cy="4710240"/>
          </a:xfrm>
          <a:prstGeom prst="rect">
            <a:avLst/>
          </a:prstGeom>
          <a:ln>
            <a:noFill/>
          </a:ln>
        </p:spPr>
      </p:pic>
      <p:sp>
        <p:nvSpPr>
          <p:cNvPr id="278" name="CustomShape 5"/>
          <p:cNvSpPr/>
          <p:nvPr/>
        </p:nvSpPr>
        <p:spPr>
          <a:xfrm>
            <a:off x="6058440" y="5625000"/>
            <a:ext cx="15991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2097BA9-1142-4A76-932F-D0976AD1492E}" type="slidenum">
              <a:rPr lang="en-US" sz="9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pPr algn="r">
                <a:lnSpc>
                  <a:spcPct val="100000"/>
                </a:lnSpc>
              </a:pPr>
              <a:t>15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6"/>
          <p:cNvSpPr/>
          <p:nvPr/>
        </p:nvSpPr>
        <p:spPr>
          <a:xfrm>
            <a:off x="1143360" y="857520"/>
            <a:ext cx="1134720" cy="4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"/>
          <p:cNvSpPr/>
          <p:nvPr/>
        </p:nvSpPr>
        <p:spPr>
          <a:xfrm>
            <a:off x="1300320" y="2133720"/>
            <a:ext cx="3996720" cy="3670920"/>
          </a:xfrm>
          <a:custGeom>
            <a:avLst/>
            <a:gdLst/>
            <a:ahLst/>
            <a:cxnLst/>
            <a:rect l="l" t="t" r="r" b="b"/>
            <a:pathLst>
              <a:path w="1526" h="1469">
                <a:moveTo>
                  <a:pt x="0" y="1469"/>
                </a:moveTo>
                <a:lnTo>
                  <a:pt x="0" y="1469"/>
                </a:lnTo>
                <a:lnTo>
                  <a:pt x="6" y="1469"/>
                </a:lnTo>
                <a:lnTo>
                  <a:pt x="13" y="1469"/>
                </a:lnTo>
                <a:lnTo>
                  <a:pt x="19" y="1469"/>
                </a:lnTo>
                <a:lnTo>
                  <a:pt x="25" y="1469"/>
                </a:lnTo>
                <a:lnTo>
                  <a:pt x="32" y="1469"/>
                </a:lnTo>
                <a:lnTo>
                  <a:pt x="38" y="1469"/>
                </a:lnTo>
                <a:lnTo>
                  <a:pt x="45" y="1469"/>
                </a:lnTo>
                <a:lnTo>
                  <a:pt x="51" y="1469"/>
                </a:lnTo>
                <a:lnTo>
                  <a:pt x="57" y="1469"/>
                </a:lnTo>
                <a:lnTo>
                  <a:pt x="64" y="1469"/>
                </a:lnTo>
                <a:lnTo>
                  <a:pt x="70" y="1469"/>
                </a:lnTo>
                <a:lnTo>
                  <a:pt x="70" y="1462"/>
                </a:lnTo>
                <a:lnTo>
                  <a:pt x="77" y="1462"/>
                </a:lnTo>
                <a:lnTo>
                  <a:pt x="83" y="1462"/>
                </a:lnTo>
                <a:lnTo>
                  <a:pt x="89" y="1462"/>
                </a:lnTo>
                <a:lnTo>
                  <a:pt x="96" y="1462"/>
                </a:lnTo>
                <a:lnTo>
                  <a:pt x="102" y="1462"/>
                </a:lnTo>
                <a:lnTo>
                  <a:pt x="109" y="1462"/>
                </a:lnTo>
                <a:lnTo>
                  <a:pt x="115" y="1462"/>
                </a:lnTo>
                <a:lnTo>
                  <a:pt x="122" y="1462"/>
                </a:lnTo>
                <a:lnTo>
                  <a:pt x="128" y="1462"/>
                </a:lnTo>
                <a:lnTo>
                  <a:pt x="134" y="1462"/>
                </a:lnTo>
                <a:lnTo>
                  <a:pt x="134" y="1456"/>
                </a:lnTo>
                <a:lnTo>
                  <a:pt x="141" y="1456"/>
                </a:lnTo>
                <a:lnTo>
                  <a:pt x="147" y="1456"/>
                </a:lnTo>
                <a:lnTo>
                  <a:pt x="154" y="1456"/>
                </a:lnTo>
                <a:lnTo>
                  <a:pt x="160" y="1456"/>
                </a:lnTo>
                <a:lnTo>
                  <a:pt x="166" y="1456"/>
                </a:lnTo>
                <a:lnTo>
                  <a:pt x="173" y="1456"/>
                </a:lnTo>
                <a:lnTo>
                  <a:pt x="179" y="1456"/>
                </a:lnTo>
                <a:lnTo>
                  <a:pt x="179" y="1450"/>
                </a:lnTo>
                <a:lnTo>
                  <a:pt x="186" y="1450"/>
                </a:lnTo>
                <a:lnTo>
                  <a:pt x="192" y="1450"/>
                </a:lnTo>
                <a:lnTo>
                  <a:pt x="199" y="1450"/>
                </a:lnTo>
                <a:lnTo>
                  <a:pt x="205" y="1450"/>
                </a:lnTo>
                <a:lnTo>
                  <a:pt x="211" y="1450"/>
                </a:lnTo>
                <a:lnTo>
                  <a:pt x="211" y="1443"/>
                </a:lnTo>
                <a:lnTo>
                  <a:pt x="218" y="1443"/>
                </a:lnTo>
                <a:lnTo>
                  <a:pt x="224" y="1443"/>
                </a:lnTo>
                <a:lnTo>
                  <a:pt x="231" y="1443"/>
                </a:lnTo>
                <a:lnTo>
                  <a:pt x="237" y="1443"/>
                </a:lnTo>
                <a:lnTo>
                  <a:pt x="237" y="1437"/>
                </a:lnTo>
                <a:lnTo>
                  <a:pt x="243" y="1437"/>
                </a:lnTo>
                <a:lnTo>
                  <a:pt x="250" y="1437"/>
                </a:lnTo>
                <a:lnTo>
                  <a:pt x="256" y="1437"/>
                </a:lnTo>
                <a:lnTo>
                  <a:pt x="256" y="1430"/>
                </a:lnTo>
                <a:lnTo>
                  <a:pt x="263" y="1430"/>
                </a:lnTo>
                <a:lnTo>
                  <a:pt x="269" y="1430"/>
                </a:lnTo>
                <a:lnTo>
                  <a:pt x="275" y="1430"/>
                </a:lnTo>
                <a:lnTo>
                  <a:pt x="275" y="1424"/>
                </a:lnTo>
                <a:lnTo>
                  <a:pt x="282" y="1424"/>
                </a:lnTo>
                <a:lnTo>
                  <a:pt x="288" y="1424"/>
                </a:lnTo>
                <a:lnTo>
                  <a:pt x="295" y="1417"/>
                </a:lnTo>
                <a:lnTo>
                  <a:pt x="301" y="1417"/>
                </a:lnTo>
                <a:lnTo>
                  <a:pt x="308" y="1417"/>
                </a:lnTo>
                <a:lnTo>
                  <a:pt x="308" y="1411"/>
                </a:lnTo>
                <a:lnTo>
                  <a:pt x="314" y="1411"/>
                </a:lnTo>
                <a:lnTo>
                  <a:pt x="320" y="1411"/>
                </a:lnTo>
                <a:lnTo>
                  <a:pt x="320" y="1405"/>
                </a:lnTo>
                <a:lnTo>
                  <a:pt x="327" y="1405"/>
                </a:lnTo>
                <a:lnTo>
                  <a:pt x="333" y="1405"/>
                </a:lnTo>
                <a:lnTo>
                  <a:pt x="333" y="1398"/>
                </a:lnTo>
                <a:lnTo>
                  <a:pt x="340" y="1398"/>
                </a:lnTo>
                <a:lnTo>
                  <a:pt x="346" y="1398"/>
                </a:lnTo>
                <a:lnTo>
                  <a:pt x="346" y="1392"/>
                </a:lnTo>
                <a:lnTo>
                  <a:pt x="352" y="1392"/>
                </a:lnTo>
                <a:lnTo>
                  <a:pt x="359" y="1392"/>
                </a:lnTo>
                <a:lnTo>
                  <a:pt x="359" y="1385"/>
                </a:lnTo>
                <a:lnTo>
                  <a:pt x="365" y="1385"/>
                </a:lnTo>
                <a:lnTo>
                  <a:pt x="365" y="1379"/>
                </a:lnTo>
                <a:lnTo>
                  <a:pt x="372" y="1379"/>
                </a:lnTo>
                <a:lnTo>
                  <a:pt x="378" y="1379"/>
                </a:lnTo>
                <a:lnTo>
                  <a:pt x="378" y="1373"/>
                </a:lnTo>
                <a:lnTo>
                  <a:pt x="385" y="1373"/>
                </a:lnTo>
                <a:lnTo>
                  <a:pt x="385" y="1366"/>
                </a:lnTo>
                <a:lnTo>
                  <a:pt x="391" y="1366"/>
                </a:lnTo>
                <a:lnTo>
                  <a:pt x="397" y="1360"/>
                </a:lnTo>
                <a:lnTo>
                  <a:pt x="404" y="1360"/>
                </a:lnTo>
                <a:lnTo>
                  <a:pt x="404" y="1353"/>
                </a:lnTo>
                <a:lnTo>
                  <a:pt x="410" y="1353"/>
                </a:lnTo>
                <a:lnTo>
                  <a:pt x="410" y="1347"/>
                </a:lnTo>
                <a:lnTo>
                  <a:pt x="417" y="1347"/>
                </a:lnTo>
                <a:lnTo>
                  <a:pt x="417" y="1340"/>
                </a:lnTo>
                <a:lnTo>
                  <a:pt x="423" y="1340"/>
                </a:lnTo>
                <a:lnTo>
                  <a:pt x="429" y="1334"/>
                </a:lnTo>
                <a:lnTo>
                  <a:pt x="436" y="1334"/>
                </a:lnTo>
                <a:lnTo>
                  <a:pt x="436" y="1328"/>
                </a:lnTo>
                <a:lnTo>
                  <a:pt x="442" y="1321"/>
                </a:lnTo>
                <a:lnTo>
                  <a:pt x="449" y="1321"/>
                </a:lnTo>
                <a:lnTo>
                  <a:pt x="449" y="1315"/>
                </a:lnTo>
                <a:lnTo>
                  <a:pt x="455" y="1315"/>
                </a:lnTo>
                <a:lnTo>
                  <a:pt x="455" y="1308"/>
                </a:lnTo>
                <a:lnTo>
                  <a:pt x="461" y="1308"/>
                </a:lnTo>
                <a:lnTo>
                  <a:pt x="461" y="1302"/>
                </a:lnTo>
                <a:lnTo>
                  <a:pt x="468" y="1302"/>
                </a:lnTo>
                <a:lnTo>
                  <a:pt x="468" y="1296"/>
                </a:lnTo>
                <a:lnTo>
                  <a:pt x="474" y="1289"/>
                </a:lnTo>
                <a:lnTo>
                  <a:pt x="481" y="1283"/>
                </a:lnTo>
                <a:lnTo>
                  <a:pt x="481" y="1276"/>
                </a:lnTo>
                <a:lnTo>
                  <a:pt x="487" y="1276"/>
                </a:lnTo>
                <a:lnTo>
                  <a:pt x="487" y="1270"/>
                </a:lnTo>
                <a:lnTo>
                  <a:pt x="494" y="1270"/>
                </a:lnTo>
                <a:lnTo>
                  <a:pt x="494" y="1264"/>
                </a:lnTo>
                <a:lnTo>
                  <a:pt x="500" y="1264"/>
                </a:lnTo>
                <a:lnTo>
                  <a:pt x="500" y="1257"/>
                </a:lnTo>
                <a:lnTo>
                  <a:pt x="506" y="1251"/>
                </a:lnTo>
                <a:lnTo>
                  <a:pt x="506" y="1244"/>
                </a:lnTo>
                <a:lnTo>
                  <a:pt x="513" y="1244"/>
                </a:lnTo>
                <a:lnTo>
                  <a:pt x="513" y="1238"/>
                </a:lnTo>
                <a:lnTo>
                  <a:pt x="519" y="1238"/>
                </a:lnTo>
                <a:lnTo>
                  <a:pt x="519" y="1231"/>
                </a:lnTo>
                <a:lnTo>
                  <a:pt x="526" y="1231"/>
                </a:lnTo>
                <a:lnTo>
                  <a:pt x="526" y="1225"/>
                </a:lnTo>
                <a:lnTo>
                  <a:pt x="532" y="1219"/>
                </a:lnTo>
                <a:lnTo>
                  <a:pt x="532" y="1212"/>
                </a:lnTo>
                <a:lnTo>
                  <a:pt x="538" y="1206"/>
                </a:lnTo>
                <a:lnTo>
                  <a:pt x="538" y="1199"/>
                </a:lnTo>
                <a:lnTo>
                  <a:pt x="545" y="1199"/>
                </a:lnTo>
                <a:lnTo>
                  <a:pt x="545" y="1193"/>
                </a:lnTo>
                <a:lnTo>
                  <a:pt x="551" y="1193"/>
                </a:lnTo>
                <a:lnTo>
                  <a:pt x="551" y="1187"/>
                </a:lnTo>
                <a:lnTo>
                  <a:pt x="558" y="1180"/>
                </a:lnTo>
                <a:lnTo>
                  <a:pt x="558" y="1174"/>
                </a:lnTo>
                <a:lnTo>
                  <a:pt x="564" y="1174"/>
                </a:lnTo>
                <a:lnTo>
                  <a:pt x="564" y="1167"/>
                </a:lnTo>
                <a:lnTo>
                  <a:pt x="564" y="1161"/>
                </a:lnTo>
                <a:lnTo>
                  <a:pt x="571" y="1161"/>
                </a:lnTo>
                <a:lnTo>
                  <a:pt x="571" y="1154"/>
                </a:lnTo>
                <a:lnTo>
                  <a:pt x="577" y="1148"/>
                </a:lnTo>
                <a:lnTo>
                  <a:pt x="577" y="1142"/>
                </a:lnTo>
                <a:lnTo>
                  <a:pt x="583" y="1142"/>
                </a:lnTo>
                <a:lnTo>
                  <a:pt x="583" y="1135"/>
                </a:lnTo>
                <a:lnTo>
                  <a:pt x="583" y="1129"/>
                </a:lnTo>
                <a:lnTo>
                  <a:pt x="590" y="1129"/>
                </a:lnTo>
                <a:lnTo>
                  <a:pt x="590" y="1122"/>
                </a:lnTo>
                <a:lnTo>
                  <a:pt x="596" y="1116"/>
                </a:lnTo>
                <a:lnTo>
                  <a:pt x="596" y="1110"/>
                </a:lnTo>
                <a:lnTo>
                  <a:pt x="596" y="1103"/>
                </a:lnTo>
                <a:lnTo>
                  <a:pt x="603" y="1103"/>
                </a:lnTo>
                <a:lnTo>
                  <a:pt x="603" y="1097"/>
                </a:lnTo>
                <a:lnTo>
                  <a:pt x="609" y="1090"/>
                </a:lnTo>
                <a:lnTo>
                  <a:pt x="609" y="1084"/>
                </a:lnTo>
                <a:lnTo>
                  <a:pt x="615" y="1078"/>
                </a:lnTo>
                <a:lnTo>
                  <a:pt x="615" y="1071"/>
                </a:lnTo>
                <a:lnTo>
                  <a:pt x="622" y="1071"/>
                </a:lnTo>
                <a:lnTo>
                  <a:pt x="622" y="1065"/>
                </a:lnTo>
                <a:lnTo>
                  <a:pt x="622" y="1058"/>
                </a:lnTo>
                <a:lnTo>
                  <a:pt x="628" y="1058"/>
                </a:lnTo>
                <a:lnTo>
                  <a:pt x="628" y="1052"/>
                </a:lnTo>
                <a:lnTo>
                  <a:pt x="628" y="1045"/>
                </a:lnTo>
                <a:lnTo>
                  <a:pt x="635" y="1039"/>
                </a:lnTo>
                <a:lnTo>
                  <a:pt x="635" y="1033"/>
                </a:lnTo>
                <a:lnTo>
                  <a:pt x="641" y="1033"/>
                </a:lnTo>
                <a:lnTo>
                  <a:pt x="641" y="1026"/>
                </a:lnTo>
                <a:lnTo>
                  <a:pt x="641" y="1020"/>
                </a:lnTo>
                <a:lnTo>
                  <a:pt x="647" y="1020"/>
                </a:lnTo>
                <a:lnTo>
                  <a:pt x="647" y="1013"/>
                </a:lnTo>
                <a:lnTo>
                  <a:pt x="647" y="1007"/>
                </a:lnTo>
                <a:lnTo>
                  <a:pt x="654" y="1007"/>
                </a:lnTo>
                <a:lnTo>
                  <a:pt x="654" y="1001"/>
                </a:lnTo>
                <a:lnTo>
                  <a:pt x="654" y="994"/>
                </a:lnTo>
                <a:lnTo>
                  <a:pt x="660" y="994"/>
                </a:lnTo>
                <a:lnTo>
                  <a:pt x="660" y="988"/>
                </a:lnTo>
                <a:lnTo>
                  <a:pt x="660" y="981"/>
                </a:lnTo>
                <a:lnTo>
                  <a:pt x="660" y="975"/>
                </a:lnTo>
                <a:lnTo>
                  <a:pt x="667" y="975"/>
                </a:lnTo>
                <a:lnTo>
                  <a:pt x="667" y="968"/>
                </a:lnTo>
                <a:lnTo>
                  <a:pt x="667" y="962"/>
                </a:lnTo>
                <a:lnTo>
                  <a:pt x="673" y="962"/>
                </a:lnTo>
                <a:lnTo>
                  <a:pt x="673" y="956"/>
                </a:lnTo>
                <a:lnTo>
                  <a:pt x="673" y="949"/>
                </a:lnTo>
                <a:lnTo>
                  <a:pt x="680" y="949"/>
                </a:lnTo>
                <a:lnTo>
                  <a:pt x="680" y="943"/>
                </a:lnTo>
                <a:lnTo>
                  <a:pt x="680" y="936"/>
                </a:lnTo>
                <a:lnTo>
                  <a:pt x="686" y="936"/>
                </a:lnTo>
                <a:lnTo>
                  <a:pt x="686" y="930"/>
                </a:lnTo>
                <a:lnTo>
                  <a:pt x="686" y="924"/>
                </a:lnTo>
                <a:lnTo>
                  <a:pt x="692" y="917"/>
                </a:lnTo>
                <a:lnTo>
                  <a:pt x="692" y="911"/>
                </a:lnTo>
                <a:lnTo>
                  <a:pt x="692" y="904"/>
                </a:lnTo>
                <a:lnTo>
                  <a:pt x="699" y="904"/>
                </a:lnTo>
                <a:lnTo>
                  <a:pt x="699" y="898"/>
                </a:lnTo>
                <a:lnTo>
                  <a:pt x="699" y="891"/>
                </a:lnTo>
                <a:lnTo>
                  <a:pt x="705" y="885"/>
                </a:lnTo>
                <a:lnTo>
                  <a:pt x="705" y="879"/>
                </a:lnTo>
                <a:lnTo>
                  <a:pt x="712" y="872"/>
                </a:lnTo>
                <a:lnTo>
                  <a:pt x="712" y="866"/>
                </a:lnTo>
                <a:lnTo>
                  <a:pt x="712" y="859"/>
                </a:lnTo>
                <a:lnTo>
                  <a:pt x="718" y="859"/>
                </a:lnTo>
                <a:lnTo>
                  <a:pt x="718" y="853"/>
                </a:lnTo>
                <a:lnTo>
                  <a:pt x="718" y="847"/>
                </a:lnTo>
                <a:lnTo>
                  <a:pt x="724" y="840"/>
                </a:lnTo>
                <a:lnTo>
                  <a:pt x="724" y="834"/>
                </a:lnTo>
                <a:lnTo>
                  <a:pt x="724" y="827"/>
                </a:lnTo>
                <a:lnTo>
                  <a:pt x="731" y="827"/>
                </a:lnTo>
                <a:lnTo>
                  <a:pt x="731" y="821"/>
                </a:lnTo>
                <a:lnTo>
                  <a:pt x="731" y="815"/>
                </a:lnTo>
                <a:lnTo>
                  <a:pt x="737" y="808"/>
                </a:lnTo>
                <a:lnTo>
                  <a:pt x="737" y="802"/>
                </a:lnTo>
                <a:lnTo>
                  <a:pt x="737" y="795"/>
                </a:lnTo>
                <a:lnTo>
                  <a:pt x="744" y="795"/>
                </a:lnTo>
                <a:lnTo>
                  <a:pt x="744" y="789"/>
                </a:lnTo>
                <a:lnTo>
                  <a:pt x="744" y="782"/>
                </a:lnTo>
                <a:lnTo>
                  <a:pt x="750" y="776"/>
                </a:lnTo>
                <a:lnTo>
                  <a:pt x="750" y="770"/>
                </a:lnTo>
                <a:lnTo>
                  <a:pt x="757" y="763"/>
                </a:lnTo>
                <a:lnTo>
                  <a:pt x="757" y="757"/>
                </a:lnTo>
                <a:lnTo>
                  <a:pt x="757" y="750"/>
                </a:lnTo>
                <a:lnTo>
                  <a:pt x="763" y="744"/>
                </a:lnTo>
                <a:lnTo>
                  <a:pt x="763" y="738"/>
                </a:lnTo>
                <a:lnTo>
                  <a:pt x="763" y="731"/>
                </a:lnTo>
                <a:lnTo>
                  <a:pt x="769" y="725"/>
                </a:lnTo>
                <a:lnTo>
                  <a:pt x="769" y="718"/>
                </a:lnTo>
                <a:lnTo>
                  <a:pt x="776" y="712"/>
                </a:lnTo>
                <a:lnTo>
                  <a:pt x="776" y="705"/>
                </a:lnTo>
                <a:lnTo>
                  <a:pt x="776" y="699"/>
                </a:lnTo>
                <a:lnTo>
                  <a:pt x="782" y="693"/>
                </a:lnTo>
                <a:lnTo>
                  <a:pt x="782" y="686"/>
                </a:lnTo>
                <a:lnTo>
                  <a:pt x="789" y="680"/>
                </a:lnTo>
                <a:lnTo>
                  <a:pt x="789" y="673"/>
                </a:lnTo>
                <a:lnTo>
                  <a:pt x="789" y="667"/>
                </a:lnTo>
                <a:lnTo>
                  <a:pt x="789" y="661"/>
                </a:lnTo>
                <a:lnTo>
                  <a:pt x="795" y="661"/>
                </a:lnTo>
                <a:lnTo>
                  <a:pt x="795" y="654"/>
                </a:lnTo>
                <a:lnTo>
                  <a:pt x="795" y="648"/>
                </a:lnTo>
                <a:lnTo>
                  <a:pt x="801" y="641"/>
                </a:lnTo>
                <a:lnTo>
                  <a:pt x="801" y="635"/>
                </a:lnTo>
                <a:lnTo>
                  <a:pt x="801" y="628"/>
                </a:lnTo>
                <a:lnTo>
                  <a:pt x="808" y="628"/>
                </a:lnTo>
                <a:lnTo>
                  <a:pt x="808" y="622"/>
                </a:lnTo>
                <a:lnTo>
                  <a:pt x="808" y="616"/>
                </a:lnTo>
                <a:lnTo>
                  <a:pt x="814" y="609"/>
                </a:lnTo>
                <a:lnTo>
                  <a:pt x="814" y="603"/>
                </a:lnTo>
                <a:lnTo>
                  <a:pt x="814" y="596"/>
                </a:lnTo>
                <a:lnTo>
                  <a:pt x="821" y="596"/>
                </a:lnTo>
                <a:lnTo>
                  <a:pt x="821" y="590"/>
                </a:lnTo>
                <a:lnTo>
                  <a:pt x="821" y="584"/>
                </a:lnTo>
                <a:lnTo>
                  <a:pt x="827" y="577"/>
                </a:lnTo>
                <a:lnTo>
                  <a:pt x="827" y="571"/>
                </a:lnTo>
                <a:lnTo>
                  <a:pt x="827" y="564"/>
                </a:lnTo>
                <a:lnTo>
                  <a:pt x="833" y="558"/>
                </a:lnTo>
                <a:lnTo>
                  <a:pt x="833" y="552"/>
                </a:lnTo>
                <a:lnTo>
                  <a:pt x="833" y="545"/>
                </a:lnTo>
                <a:lnTo>
                  <a:pt x="840" y="539"/>
                </a:lnTo>
                <a:lnTo>
                  <a:pt x="840" y="532"/>
                </a:lnTo>
                <a:lnTo>
                  <a:pt x="846" y="526"/>
                </a:lnTo>
                <a:lnTo>
                  <a:pt x="846" y="519"/>
                </a:lnTo>
                <a:lnTo>
                  <a:pt x="846" y="513"/>
                </a:lnTo>
                <a:lnTo>
                  <a:pt x="853" y="507"/>
                </a:lnTo>
                <a:lnTo>
                  <a:pt x="853" y="500"/>
                </a:lnTo>
                <a:lnTo>
                  <a:pt x="859" y="494"/>
                </a:lnTo>
                <a:lnTo>
                  <a:pt x="859" y="487"/>
                </a:lnTo>
                <a:lnTo>
                  <a:pt x="859" y="481"/>
                </a:lnTo>
                <a:lnTo>
                  <a:pt x="859" y="475"/>
                </a:lnTo>
                <a:lnTo>
                  <a:pt x="866" y="475"/>
                </a:lnTo>
                <a:lnTo>
                  <a:pt x="866" y="468"/>
                </a:lnTo>
                <a:lnTo>
                  <a:pt x="866" y="462"/>
                </a:lnTo>
                <a:lnTo>
                  <a:pt x="872" y="455"/>
                </a:lnTo>
                <a:lnTo>
                  <a:pt x="872" y="449"/>
                </a:lnTo>
                <a:lnTo>
                  <a:pt x="872" y="442"/>
                </a:lnTo>
                <a:lnTo>
                  <a:pt x="878" y="442"/>
                </a:lnTo>
                <a:lnTo>
                  <a:pt x="878" y="436"/>
                </a:lnTo>
                <a:lnTo>
                  <a:pt x="878" y="430"/>
                </a:lnTo>
                <a:lnTo>
                  <a:pt x="885" y="423"/>
                </a:lnTo>
                <a:lnTo>
                  <a:pt x="885" y="417"/>
                </a:lnTo>
                <a:lnTo>
                  <a:pt x="885" y="410"/>
                </a:lnTo>
                <a:lnTo>
                  <a:pt x="891" y="410"/>
                </a:lnTo>
                <a:lnTo>
                  <a:pt x="891" y="404"/>
                </a:lnTo>
                <a:lnTo>
                  <a:pt x="891" y="398"/>
                </a:lnTo>
                <a:lnTo>
                  <a:pt x="891" y="391"/>
                </a:lnTo>
                <a:lnTo>
                  <a:pt x="898" y="391"/>
                </a:lnTo>
                <a:lnTo>
                  <a:pt x="898" y="385"/>
                </a:lnTo>
                <a:lnTo>
                  <a:pt x="898" y="378"/>
                </a:lnTo>
                <a:lnTo>
                  <a:pt x="904" y="372"/>
                </a:lnTo>
                <a:lnTo>
                  <a:pt x="904" y="366"/>
                </a:lnTo>
                <a:lnTo>
                  <a:pt x="910" y="359"/>
                </a:lnTo>
                <a:lnTo>
                  <a:pt x="910" y="353"/>
                </a:lnTo>
                <a:lnTo>
                  <a:pt x="910" y="346"/>
                </a:lnTo>
                <a:lnTo>
                  <a:pt x="917" y="346"/>
                </a:lnTo>
                <a:lnTo>
                  <a:pt x="917" y="340"/>
                </a:lnTo>
                <a:lnTo>
                  <a:pt x="917" y="333"/>
                </a:lnTo>
                <a:lnTo>
                  <a:pt x="923" y="327"/>
                </a:lnTo>
                <a:lnTo>
                  <a:pt x="923" y="321"/>
                </a:lnTo>
                <a:lnTo>
                  <a:pt x="923" y="314"/>
                </a:lnTo>
                <a:lnTo>
                  <a:pt x="930" y="314"/>
                </a:lnTo>
                <a:lnTo>
                  <a:pt x="930" y="308"/>
                </a:lnTo>
                <a:lnTo>
                  <a:pt x="930" y="301"/>
                </a:lnTo>
                <a:lnTo>
                  <a:pt x="936" y="295"/>
                </a:lnTo>
                <a:lnTo>
                  <a:pt x="936" y="289"/>
                </a:lnTo>
                <a:lnTo>
                  <a:pt x="942" y="282"/>
                </a:lnTo>
                <a:lnTo>
                  <a:pt x="942" y="276"/>
                </a:lnTo>
                <a:lnTo>
                  <a:pt x="942" y="269"/>
                </a:lnTo>
                <a:lnTo>
                  <a:pt x="949" y="269"/>
                </a:lnTo>
                <a:lnTo>
                  <a:pt x="949" y="263"/>
                </a:lnTo>
                <a:lnTo>
                  <a:pt x="949" y="256"/>
                </a:lnTo>
                <a:lnTo>
                  <a:pt x="955" y="256"/>
                </a:lnTo>
                <a:lnTo>
                  <a:pt x="955" y="250"/>
                </a:lnTo>
                <a:lnTo>
                  <a:pt x="955" y="244"/>
                </a:lnTo>
                <a:lnTo>
                  <a:pt x="962" y="237"/>
                </a:lnTo>
                <a:lnTo>
                  <a:pt x="962" y="231"/>
                </a:lnTo>
                <a:lnTo>
                  <a:pt x="962" y="224"/>
                </a:lnTo>
                <a:lnTo>
                  <a:pt x="968" y="224"/>
                </a:lnTo>
                <a:lnTo>
                  <a:pt x="968" y="218"/>
                </a:lnTo>
                <a:lnTo>
                  <a:pt x="968" y="212"/>
                </a:lnTo>
                <a:lnTo>
                  <a:pt x="975" y="212"/>
                </a:lnTo>
                <a:lnTo>
                  <a:pt x="975" y="205"/>
                </a:lnTo>
                <a:lnTo>
                  <a:pt x="975" y="199"/>
                </a:lnTo>
                <a:lnTo>
                  <a:pt x="981" y="199"/>
                </a:lnTo>
                <a:lnTo>
                  <a:pt x="981" y="192"/>
                </a:lnTo>
                <a:lnTo>
                  <a:pt x="987" y="186"/>
                </a:lnTo>
                <a:lnTo>
                  <a:pt x="987" y="179"/>
                </a:lnTo>
                <a:lnTo>
                  <a:pt x="987" y="173"/>
                </a:lnTo>
                <a:lnTo>
                  <a:pt x="994" y="173"/>
                </a:lnTo>
                <a:lnTo>
                  <a:pt x="994" y="167"/>
                </a:lnTo>
                <a:lnTo>
                  <a:pt x="994" y="160"/>
                </a:lnTo>
                <a:lnTo>
                  <a:pt x="1000" y="160"/>
                </a:lnTo>
                <a:lnTo>
                  <a:pt x="1000" y="154"/>
                </a:lnTo>
                <a:lnTo>
                  <a:pt x="1007" y="147"/>
                </a:lnTo>
                <a:lnTo>
                  <a:pt x="1007" y="141"/>
                </a:lnTo>
                <a:lnTo>
                  <a:pt x="1013" y="135"/>
                </a:lnTo>
                <a:lnTo>
                  <a:pt x="1013" y="128"/>
                </a:lnTo>
                <a:lnTo>
                  <a:pt x="1019" y="128"/>
                </a:lnTo>
                <a:lnTo>
                  <a:pt x="1019" y="122"/>
                </a:lnTo>
                <a:lnTo>
                  <a:pt x="1019" y="115"/>
                </a:lnTo>
                <a:lnTo>
                  <a:pt x="1026" y="115"/>
                </a:lnTo>
                <a:lnTo>
                  <a:pt x="1026" y="109"/>
                </a:lnTo>
                <a:lnTo>
                  <a:pt x="1032" y="103"/>
                </a:lnTo>
                <a:lnTo>
                  <a:pt x="1032" y="96"/>
                </a:lnTo>
                <a:lnTo>
                  <a:pt x="1039" y="96"/>
                </a:lnTo>
                <a:lnTo>
                  <a:pt x="1039" y="90"/>
                </a:lnTo>
                <a:lnTo>
                  <a:pt x="1045" y="83"/>
                </a:lnTo>
                <a:lnTo>
                  <a:pt x="1045" y="77"/>
                </a:lnTo>
                <a:lnTo>
                  <a:pt x="1052" y="77"/>
                </a:lnTo>
                <a:lnTo>
                  <a:pt x="1052" y="70"/>
                </a:lnTo>
                <a:lnTo>
                  <a:pt x="1058" y="64"/>
                </a:lnTo>
                <a:lnTo>
                  <a:pt x="1064" y="58"/>
                </a:lnTo>
                <a:lnTo>
                  <a:pt x="1064" y="51"/>
                </a:lnTo>
                <a:lnTo>
                  <a:pt x="1071" y="51"/>
                </a:lnTo>
                <a:lnTo>
                  <a:pt x="1071" y="45"/>
                </a:lnTo>
                <a:lnTo>
                  <a:pt x="1077" y="45"/>
                </a:lnTo>
                <a:lnTo>
                  <a:pt x="1077" y="38"/>
                </a:lnTo>
                <a:lnTo>
                  <a:pt x="1084" y="38"/>
                </a:lnTo>
                <a:lnTo>
                  <a:pt x="1084" y="32"/>
                </a:lnTo>
                <a:lnTo>
                  <a:pt x="1090" y="32"/>
                </a:lnTo>
                <a:lnTo>
                  <a:pt x="1090" y="26"/>
                </a:lnTo>
                <a:lnTo>
                  <a:pt x="1096" y="26"/>
                </a:lnTo>
                <a:lnTo>
                  <a:pt x="1096" y="19"/>
                </a:lnTo>
                <a:lnTo>
                  <a:pt x="1103" y="19"/>
                </a:lnTo>
                <a:lnTo>
                  <a:pt x="1109" y="19"/>
                </a:lnTo>
                <a:lnTo>
                  <a:pt x="1109" y="13"/>
                </a:lnTo>
                <a:lnTo>
                  <a:pt x="1116" y="13"/>
                </a:lnTo>
                <a:lnTo>
                  <a:pt x="1116" y="6"/>
                </a:lnTo>
                <a:lnTo>
                  <a:pt x="1122" y="6"/>
                </a:lnTo>
                <a:lnTo>
                  <a:pt x="1128" y="6"/>
                </a:lnTo>
                <a:lnTo>
                  <a:pt x="1135" y="0"/>
                </a:lnTo>
                <a:lnTo>
                  <a:pt x="1141" y="0"/>
                </a:lnTo>
                <a:lnTo>
                  <a:pt x="1148" y="0"/>
                </a:lnTo>
                <a:lnTo>
                  <a:pt x="1154" y="0"/>
                </a:lnTo>
                <a:lnTo>
                  <a:pt x="1161" y="0"/>
                </a:lnTo>
                <a:lnTo>
                  <a:pt x="1167" y="0"/>
                </a:lnTo>
                <a:lnTo>
                  <a:pt x="1173" y="0"/>
                </a:lnTo>
                <a:lnTo>
                  <a:pt x="1180" y="0"/>
                </a:lnTo>
                <a:lnTo>
                  <a:pt x="1186" y="0"/>
                </a:lnTo>
                <a:lnTo>
                  <a:pt x="1186" y="6"/>
                </a:lnTo>
                <a:lnTo>
                  <a:pt x="1193" y="6"/>
                </a:lnTo>
                <a:lnTo>
                  <a:pt x="1199" y="6"/>
                </a:lnTo>
                <a:lnTo>
                  <a:pt x="1205" y="13"/>
                </a:lnTo>
                <a:lnTo>
                  <a:pt x="1212" y="13"/>
                </a:lnTo>
                <a:lnTo>
                  <a:pt x="1212" y="19"/>
                </a:lnTo>
                <a:lnTo>
                  <a:pt x="1218" y="19"/>
                </a:lnTo>
                <a:lnTo>
                  <a:pt x="1225" y="26"/>
                </a:lnTo>
                <a:lnTo>
                  <a:pt x="1231" y="26"/>
                </a:lnTo>
                <a:lnTo>
                  <a:pt x="1231" y="32"/>
                </a:lnTo>
                <a:lnTo>
                  <a:pt x="1238" y="32"/>
                </a:lnTo>
                <a:lnTo>
                  <a:pt x="1238" y="38"/>
                </a:lnTo>
                <a:lnTo>
                  <a:pt x="1244" y="38"/>
                </a:lnTo>
                <a:lnTo>
                  <a:pt x="1244" y="45"/>
                </a:lnTo>
                <a:lnTo>
                  <a:pt x="1250" y="51"/>
                </a:lnTo>
                <a:lnTo>
                  <a:pt x="1257" y="58"/>
                </a:lnTo>
                <a:lnTo>
                  <a:pt x="1257" y="64"/>
                </a:lnTo>
                <a:lnTo>
                  <a:pt x="1263" y="64"/>
                </a:lnTo>
                <a:lnTo>
                  <a:pt x="1263" y="70"/>
                </a:lnTo>
                <a:lnTo>
                  <a:pt x="1270" y="70"/>
                </a:lnTo>
                <a:lnTo>
                  <a:pt x="1270" y="77"/>
                </a:lnTo>
                <a:lnTo>
                  <a:pt x="1276" y="77"/>
                </a:lnTo>
                <a:lnTo>
                  <a:pt x="1276" y="83"/>
                </a:lnTo>
                <a:lnTo>
                  <a:pt x="1276" y="90"/>
                </a:lnTo>
                <a:lnTo>
                  <a:pt x="1282" y="90"/>
                </a:lnTo>
                <a:lnTo>
                  <a:pt x="1282" y="96"/>
                </a:lnTo>
                <a:lnTo>
                  <a:pt x="1289" y="96"/>
                </a:lnTo>
                <a:lnTo>
                  <a:pt x="1289" y="103"/>
                </a:lnTo>
                <a:lnTo>
                  <a:pt x="1289" y="109"/>
                </a:lnTo>
                <a:lnTo>
                  <a:pt x="1295" y="109"/>
                </a:lnTo>
                <a:lnTo>
                  <a:pt x="1295" y="115"/>
                </a:lnTo>
                <a:lnTo>
                  <a:pt x="1302" y="122"/>
                </a:lnTo>
                <a:lnTo>
                  <a:pt x="1302" y="128"/>
                </a:lnTo>
                <a:lnTo>
                  <a:pt x="1308" y="128"/>
                </a:lnTo>
                <a:lnTo>
                  <a:pt x="1308" y="135"/>
                </a:lnTo>
                <a:lnTo>
                  <a:pt x="1308" y="141"/>
                </a:lnTo>
                <a:lnTo>
                  <a:pt x="1314" y="141"/>
                </a:lnTo>
                <a:lnTo>
                  <a:pt x="1314" y="147"/>
                </a:lnTo>
                <a:lnTo>
                  <a:pt x="1314" y="154"/>
                </a:lnTo>
                <a:lnTo>
                  <a:pt x="1321" y="154"/>
                </a:lnTo>
                <a:lnTo>
                  <a:pt x="1321" y="160"/>
                </a:lnTo>
                <a:lnTo>
                  <a:pt x="1327" y="167"/>
                </a:lnTo>
                <a:lnTo>
                  <a:pt x="1327" y="173"/>
                </a:lnTo>
                <a:lnTo>
                  <a:pt x="1334" y="179"/>
                </a:lnTo>
                <a:lnTo>
                  <a:pt x="1334" y="186"/>
                </a:lnTo>
                <a:lnTo>
                  <a:pt x="1340" y="192"/>
                </a:lnTo>
                <a:lnTo>
                  <a:pt x="1340" y="199"/>
                </a:lnTo>
                <a:lnTo>
                  <a:pt x="1347" y="205"/>
                </a:lnTo>
                <a:lnTo>
                  <a:pt x="1347" y="212"/>
                </a:lnTo>
                <a:lnTo>
                  <a:pt x="1353" y="218"/>
                </a:lnTo>
                <a:lnTo>
                  <a:pt x="1353" y="224"/>
                </a:lnTo>
                <a:lnTo>
                  <a:pt x="1359" y="231"/>
                </a:lnTo>
                <a:lnTo>
                  <a:pt x="1359" y="237"/>
                </a:lnTo>
                <a:lnTo>
                  <a:pt x="1359" y="244"/>
                </a:lnTo>
                <a:lnTo>
                  <a:pt x="1366" y="244"/>
                </a:lnTo>
                <a:lnTo>
                  <a:pt x="1366" y="250"/>
                </a:lnTo>
                <a:lnTo>
                  <a:pt x="1366" y="256"/>
                </a:lnTo>
                <a:lnTo>
                  <a:pt x="1372" y="256"/>
                </a:lnTo>
                <a:lnTo>
                  <a:pt x="1372" y="263"/>
                </a:lnTo>
                <a:lnTo>
                  <a:pt x="1372" y="269"/>
                </a:lnTo>
                <a:lnTo>
                  <a:pt x="1379" y="276"/>
                </a:lnTo>
                <a:lnTo>
                  <a:pt x="1379" y="282"/>
                </a:lnTo>
                <a:lnTo>
                  <a:pt x="1379" y="289"/>
                </a:lnTo>
                <a:lnTo>
                  <a:pt x="1385" y="289"/>
                </a:lnTo>
                <a:lnTo>
                  <a:pt x="1385" y="295"/>
                </a:lnTo>
                <a:lnTo>
                  <a:pt x="1385" y="301"/>
                </a:lnTo>
                <a:lnTo>
                  <a:pt x="1391" y="301"/>
                </a:lnTo>
                <a:lnTo>
                  <a:pt x="1391" y="308"/>
                </a:lnTo>
                <a:lnTo>
                  <a:pt x="1391" y="314"/>
                </a:lnTo>
                <a:lnTo>
                  <a:pt x="1398" y="321"/>
                </a:lnTo>
                <a:lnTo>
                  <a:pt x="1398" y="327"/>
                </a:lnTo>
                <a:lnTo>
                  <a:pt x="1404" y="333"/>
                </a:lnTo>
                <a:lnTo>
                  <a:pt x="1404" y="340"/>
                </a:lnTo>
                <a:lnTo>
                  <a:pt x="1404" y="346"/>
                </a:lnTo>
                <a:lnTo>
                  <a:pt x="1411" y="353"/>
                </a:lnTo>
                <a:lnTo>
                  <a:pt x="1411" y="359"/>
                </a:lnTo>
                <a:lnTo>
                  <a:pt x="1411" y="366"/>
                </a:lnTo>
                <a:lnTo>
                  <a:pt x="1417" y="366"/>
                </a:lnTo>
                <a:lnTo>
                  <a:pt x="1417" y="372"/>
                </a:lnTo>
                <a:lnTo>
                  <a:pt x="1417" y="378"/>
                </a:lnTo>
                <a:lnTo>
                  <a:pt x="1424" y="385"/>
                </a:lnTo>
                <a:lnTo>
                  <a:pt x="1424" y="391"/>
                </a:lnTo>
                <a:lnTo>
                  <a:pt x="1430" y="398"/>
                </a:lnTo>
                <a:lnTo>
                  <a:pt x="1430" y="404"/>
                </a:lnTo>
                <a:lnTo>
                  <a:pt x="1430" y="410"/>
                </a:lnTo>
                <a:lnTo>
                  <a:pt x="1436" y="410"/>
                </a:lnTo>
                <a:lnTo>
                  <a:pt x="1436" y="417"/>
                </a:lnTo>
                <a:lnTo>
                  <a:pt x="1436" y="423"/>
                </a:lnTo>
                <a:lnTo>
                  <a:pt x="1436" y="430"/>
                </a:lnTo>
                <a:lnTo>
                  <a:pt x="1443" y="436"/>
                </a:lnTo>
                <a:lnTo>
                  <a:pt x="1443" y="442"/>
                </a:lnTo>
                <a:lnTo>
                  <a:pt x="1449" y="449"/>
                </a:lnTo>
                <a:lnTo>
                  <a:pt x="1449" y="455"/>
                </a:lnTo>
                <a:lnTo>
                  <a:pt x="1449" y="462"/>
                </a:lnTo>
                <a:lnTo>
                  <a:pt x="1456" y="468"/>
                </a:lnTo>
                <a:lnTo>
                  <a:pt x="1456" y="475"/>
                </a:lnTo>
                <a:lnTo>
                  <a:pt x="1462" y="481"/>
                </a:lnTo>
                <a:lnTo>
                  <a:pt x="1462" y="487"/>
                </a:lnTo>
                <a:lnTo>
                  <a:pt x="1462" y="494"/>
                </a:lnTo>
                <a:lnTo>
                  <a:pt x="1468" y="500"/>
                </a:lnTo>
                <a:lnTo>
                  <a:pt x="1468" y="507"/>
                </a:lnTo>
                <a:lnTo>
                  <a:pt x="1468" y="513"/>
                </a:lnTo>
                <a:lnTo>
                  <a:pt x="1475" y="519"/>
                </a:lnTo>
                <a:lnTo>
                  <a:pt x="1475" y="526"/>
                </a:lnTo>
                <a:lnTo>
                  <a:pt x="1475" y="532"/>
                </a:lnTo>
                <a:lnTo>
                  <a:pt x="1481" y="532"/>
                </a:lnTo>
                <a:lnTo>
                  <a:pt x="1481" y="539"/>
                </a:lnTo>
                <a:lnTo>
                  <a:pt x="1481" y="545"/>
                </a:lnTo>
                <a:lnTo>
                  <a:pt x="1488" y="552"/>
                </a:lnTo>
                <a:lnTo>
                  <a:pt x="1488" y="558"/>
                </a:lnTo>
                <a:lnTo>
                  <a:pt x="1488" y="564"/>
                </a:lnTo>
                <a:lnTo>
                  <a:pt x="1494" y="564"/>
                </a:lnTo>
                <a:lnTo>
                  <a:pt x="1494" y="571"/>
                </a:lnTo>
                <a:lnTo>
                  <a:pt x="1494" y="577"/>
                </a:lnTo>
                <a:lnTo>
                  <a:pt x="1500" y="584"/>
                </a:lnTo>
                <a:lnTo>
                  <a:pt x="1500" y="590"/>
                </a:lnTo>
                <a:lnTo>
                  <a:pt x="1500" y="596"/>
                </a:lnTo>
                <a:lnTo>
                  <a:pt x="1507" y="603"/>
                </a:lnTo>
                <a:lnTo>
                  <a:pt x="1507" y="609"/>
                </a:lnTo>
                <a:lnTo>
                  <a:pt x="1507" y="616"/>
                </a:lnTo>
                <a:lnTo>
                  <a:pt x="1513" y="622"/>
                </a:lnTo>
                <a:lnTo>
                  <a:pt x="1513" y="628"/>
                </a:lnTo>
                <a:lnTo>
                  <a:pt x="1520" y="635"/>
                </a:lnTo>
                <a:lnTo>
                  <a:pt x="1520" y="641"/>
                </a:lnTo>
                <a:lnTo>
                  <a:pt x="1520" y="648"/>
                </a:lnTo>
                <a:lnTo>
                  <a:pt x="1526" y="654"/>
                </a:lnTo>
              </a:path>
            </a:pathLst>
          </a:custGeom>
          <a:noFill/>
          <a:ln w="25560">
            <a:solidFill>
              <a:srgbClr val="1D306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8"/>
          <p:cNvSpPr/>
          <p:nvPr/>
        </p:nvSpPr>
        <p:spPr>
          <a:xfrm>
            <a:off x="5298120" y="3768480"/>
            <a:ext cx="2081520" cy="2036160"/>
          </a:xfrm>
          <a:custGeom>
            <a:avLst/>
            <a:gdLst/>
            <a:ahLst/>
            <a:cxnLst/>
            <a:rect l="l" t="t" r="r" b="b"/>
            <a:pathLst>
              <a:path w="795" h="815">
                <a:moveTo>
                  <a:pt x="0" y="0"/>
                </a:moveTo>
                <a:lnTo>
                  <a:pt x="0" y="7"/>
                </a:lnTo>
                <a:lnTo>
                  <a:pt x="7" y="13"/>
                </a:lnTo>
                <a:lnTo>
                  <a:pt x="7" y="19"/>
                </a:lnTo>
                <a:lnTo>
                  <a:pt x="7" y="26"/>
                </a:lnTo>
                <a:lnTo>
                  <a:pt x="13" y="32"/>
                </a:lnTo>
                <a:lnTo>
                  <a:pt x="13" y="39"/>
                </a:lnTo>
                <a:lnTo>
                  <a:pt x="13" y="45"/>
                </a:lnTo>
                <a:lnTo>
                  <a:pt x="19" y="51"/>
                </a:lnTo>
                <a:lnTo>
                  <a:pt x="19" y="58"/>
                </a:lnTo>
                <a:lnTo>
                  <a:pt x="19" y="64"/>
                </a:lnTo>
                <a:lnTo>
                  <a:pt x="26" y="64"/>
                </a:lnTo>
                <a:lnTo>
                  <a:pt x="26" y="71"/>
                </a:lnTo>
                <a:lnTo>
                  <a:pt x="26" y="77"/>
                </a:lnTo>
                <a:lnTo>
                  <a:pt x="32" y="84"/>
                </a:lnTo>
                <a:lnTo>
                  <a:pt x="32" y="90"/>
                </a:lnTo>
                <a:lnTo>
                  <a:pt x="32" y="96"/>
                </a:lnTo>
                <a:lnTo>
                  <a:pt x="39" y="96"/>
                </a:lnTo>
                <a:lnTo>
                  <a:pt x="39" y="103"/>
                </a:lnTo>
                <a:lnTo>
                  <a:pt x="39" y="109"/>
                </a:lnTo>
                <a:lnTo>
                  <a:pt x="45" y="116"/>
                </a:lnTo>
                <a:lnTo>
                  <a:pt x="45" y="122"/>
                </a:lnTo>
                <a:lnTo>
                  <a:pt x="45" y="128"/>
                </a:lnTo>
                <a:lnTo>
                  <a:pt x="51" y="135"/>
                </a:lnTo>
                <a:lnTo>
                  <a:pt x="51" y="141"/>
                </a:lnTo>
                <a:lnTo>
                  <a:pt x="58" y="148"/>
                </a:lnTo>
                <a:lnTo>
                  <a:pt x="58" y="154"/>
                </a:lnTo>
                <a:lnTo>
                  <a:pt x="58" y="161"/>
                </a:lnTo>
                <a:lnTo>
                  <a:pt x="64" y="161"/>
                </a:lnTo>
                <a:lnTo>
                  <a:pt x="64" y="167"/>
                </a:lnTo>
                <a:lnTo>
                  <a:pt x="64" y="173"/>
                </a:lnTo>
                <a:lnTo>
                  <a:pt x="71" y="180"/>
                </a:lnTo>
                <a:lnTo>
                  <a:pt x="71" y="186"/>
                </a:lnTo>
                <a:lnTo>
                  <a:pt x="77" y="193"/>
                </a:lnTo>
                <a:lnTo>
                  <a:pt x="77" y="199"/>
                </a:lnTo>
                <a:lnTo>
                  <a:pt x="77" y="205"/>
                </a:lnTo>
                <a:lnTo>
                  <a:pt x="84" y="212"/>
                </a:lnTo>
                <a:lnTo>
                  <a:pt x="84" y="218"/>
                </a:lnTo>
                <a:lnTo>
                  <a:pt x="84" y="225"/>
                </a:lnTo>
                <a:lnTo>
                  <a:pt x="90" y="225"/>
                </a:lnTo>
                <a:lnTo>
                  <a:pt x="90" y="231"/>
                </a:lnTo>
                <a:lnTo>
                  <a:pt x="90" y="237"/>
                </a:lnTo>
                <a:lnTo>
                  <a:pt x="96" y="237"/>
                </a:lnTo>
                <a:lnTo>
                  <a:pt x="96" y="244"/>
                </a:lnTo>
                <a:lnTo>
                  <a:pt x="96" y="250"/>
                </a:lnTo>
                <a:lnTo>
                  <a:pt x="103" y="257"/>
                </a:lnTo>
                <a:lnTo>
                  <a:pt x="103" y="263"/>
                </a:lnTo>
                <a:lnTo>
                  <a:pt x="109" y="270"/>
                </a:lnTo>
                <a:lnTo>
                  <a:pt x="109" y="276"/>
                </a:lnTo>
                <a:lnTo>
                  <a:pt x="109" y="282"/>
                </a:lnTo>
                <a:lnTo>
                  <a:pt x="116" y="289"/>
                </a:lnTo>
                <a:lnTo>
                  <a:pt x="116" y="295"/>
                </a:lnTo>
                <a:lnTo>
                  <a:pt x="122" y="302"/>
                </a:lnTo>
                <a:lnTo>
                  <a:pt x="122" y="308"/>
                </a:lnTo>
                <a:lnTo>
                  <a:pt x="128" y="314"/>
                </a:lnTo>
                <a:lnTo>
                  <a:pt x="128" y="321"/>
                </a:lnTo>
                <a:lnTo>
                  <a:pt x="135" y="327"/>
                </a:lnTo>
                <a:lnTo>
                  <a:pt x="135" y="334"/>
                </a:lnTo>
                <a:lnTo>
                  <a:pt x="135" y="340"/>
                </a:lnTo>
                <a:lnTo>
                  <a:pt x="141" y="340"/>
                </a:lnTo>
                <a:lnTo>
                  <a:pt x="141" y="347"/>
                </a:lnTo>
                <a:lnTo>
                  <a:pt x="141" y="353"/>
                </a:lnTo>
                <a:lnTo>
                  <a:pt x="148" y="359"/>
                </a:lnTo>
                <a:lnTo>
                  <a:pt x="148" y="366"/>
                </a:lnTo>
                <a:lnTo>
                  <a:pt x="154" y="372"/>
                </a:lnTo>
                <a:lnTo>
                  <a:pt x="154" y="379"/>
                </a:lnTo>
                <a:lnTo>
                  <a:pt x="160" y="379"/>
                </a:lnTo>
                <a:lnTo>
                  <a:pt x="160" y="385"/>
                </a:lnTo>
                <a:lnTo>
                  <a:pt x="160" y="391"/>
                </a:lnTo>
                <a:lnTo>
                  <a:pt x="167" y="391"/>
                </a:lnTo>
                <a:lnTo>
                  <a:pt x="167" y="398"/>
                </a:lnTo>
                <a:lnTo>
                  <a:pt x="167" y="404"/>
                </a:lnTo>
                <a:lnTo>
                  <a:pt x="173" y="404"/>
                </a:lnTo>
                <a:lnTo>
                  <a:pt x="173" y="411"/>
                </a:lnTo>
                <a:lnTo>
                  <a:pt x="173" y="417"/>
                </a:lnTo>
                <a:lnTo>
                  <a:pt x="180" y="424"/>
                </a:lnTo>
                <a:lnTo>
                  <a:pt x="180" y="430"/>
                </a:lnTo>
                <a:lnTo>
                  <a:pt x="186" y="430"/>
                </a:lnTo>
                <a:lnTo>
                  <a:pt x="186" y="436"/>
                </a:lnTo>
                <a:lnTo>
                  <a:pt x="186" y="443"/>
                </a:lnTo>
                <a:lnTo>
                  <a:pt x="193" y="443"/>
                </a:lnTo>
                <a:lnTo>
                  <a:pt x="193" y="449"/>
                </a:lnTo>
                <a:lnTo>
                  <a:pt x="199" y="456"/>
                </a:lnTo>
                <a:lnTo>
                  <a:pt x="199" y="462"/>
                </a:lnTo>
                <a:lnTo>
                  <a:pt x="205" y="468"/>
                </a:lnTo>
                <a:lnTo>
                  <a:pt x="205" y="475"/>
                </a:lnTo>
                <a:lnTo>
                  <a:pt x="212" y="481"/>
                </a:lnTo>
                <a:lnTo>
                  <a:pt x="212" y="488"/>
                </a:lnTo>
                <a:lnTo>
                  <a:pt x="218" y="488"/>
                </a:lnTo>
                <a:lnTo>
                  <a:pt x="218" y="494"/>
                </a:lnTo>
                <a:lnTo>
                  <a:pt x="218" y="500"/>
                </a:lnTo>
                <a:lnTo>
                  <a:pt x="225" y="500"/>
                </a:lnTo>
                <a:lnTo>
                  <a:pt x="225" y="507"/>
                </a:lnTo>
                <a:lnTo>
                  <a:pt x="231" y="513"/>
                </a:lnTo>
                <a:lnTo>
                  <a:pt x="231" y="520"/>
                </a:lnTo>
                <a:lnTo>
                  <a:pt x="237" y="520"/>
                </a:lnTo>
                <a:lnTo>
                  <a:pt x="237" y="526"/>
                </a:lnTo>
                <a:lnTo>
                  <a:pt x="237" y="533"/>
                </a:lnTo>
                <a:lnTo>
                  <a:pt x="244" y="533"/>
                </a:lnTo>
                <a:lnTo>
                  <a:pt x="244" y="539"/>
                </a:lnTo>
                <a:lnTo>
                  <a:pt x="250" y="539"/>
                </a:lnTo>
                <a:lnTo>
                  <a:pt x="250" y="545"/>
                </a:lnTo>
                <a:lnTo>
                  <a:pt x="257" y="552"/>
                </a:lnTo>
                <a:lnTo>
                  <a:pt x="257" y="558"/>
                </a:lnTo>
                <a:lnTo>
                  <a:pt x="263" y="558"/>
                </a:lnTo>
                <a:lnTo>
                  <a:pt x="263" y="565"/>
                </a:lnTo>
                <a:lnTo>
                  <a:pt x="270" y="571"/>
                </a:lnTo>
                <a:lnTo>
                  <a:pt x="270" y="577"/>
                </a:lnTo>
                <a:lnTo>
                  <a:pt x="276" y="577"/>
                </a:lnTo>
                <a:lnTo>
                  <a:pt x="276" y="584"/>
                </a:lnTo>
                <a:lnTo>
                  <a:pt x="282" y="584"/>
                </a:lnTo>
                <a:lnTo>
                  <a:pt x="282" y="590"/>
                </a:lnTo>
                <a:lnTo>
                  <a:pt x="289" y="597"/>
                </a:lnTo>
                <a:lnTo>
                  <a:pt x="289" y="603"/>
                </a:lnTo>
                <a:lnTo>
                  <a:pt x="295" y="603"/>
                </a:lnTo>
                <a:lnTo>
                  <a:pt x="295" y="610"/>
                </a:lnTo>
                <a:lnTo>
                  <a:pt x="302" y="610"/>
                </a:lnTo>
                <a:lnTo>
                  <a:pt x="302" y="616"/>
                </a:lnTo>
                <a:lnTo>
                  <a:pt x="308" y="622"/>
                </a:lnTo>
                <a:lnTo>
                  <a:pt x="314" y="629"/>
                </a:lnTo>
                <a:lnTo>
                  <a:pt x="314" y="635"/>
                </a:lnTo>
                <a:lnTo>
                  <a:pt x="321" y="635"/>
                </a:lnTo>
                <a:lnTo>
                  <a:pt x="321" y="642"/>
                </a:lnTo>
                <a:lnTo>
                  <a:pt x="327" y="642"/>
                </a:lnTo>
                <a:lnTo>
                  <a:pt x="327" y="648"/>
                </a:lnTo>
                <a:lnTo>
                  <a:pt x="334" y="648"/>
                </a:lnTo>
                <a:lnTo>
                  <a:pt x="334" y="654"/>
                </a:lnTo>
                <a:lnTo>
                  <a:pt x="340" y="654"/>
                </a:lnTo>
                <a:lnTo>
                  <a:pt x="340" y="661"/>
                </a:lnTo>
                <a:lnTo>
                  <a:pt x="346" y="661"/>
                </a:lnTo>
                <a:lnTo>
                  <a:pt x="346" y="667"/>
                </a:lnTo>
                <a:lnTo>
                  <a:pt x="353" y="667"/>
                </a:lnTo>
                <a:lnTo>
                  <a:pt x="353" y="674"/>
                </a:lnTo>
                <a:lnTo>
                  <a:pt x="359" y="674"/>
                </a:lnTo>
                <a:lnTo>
                  <a:pt x="359" y="680"/>
                </a:lnTo>
                <a:lnTo>
                  <a:pt x="366" y="680"/>
                </a:lnTo>
                <a:lnTo>
                  <a:pt x="366" y="686"/>
                </a:lnTo>
                <a:lnTo>
                  <a:pt x="372" y="686"/>
                </a:lnTo>
                <a:lnTo>
                  <a:pt x="379" y="693"/>
                </a:lnTo>
                <a:lnTo>
                  <a:pt x="385" y="693"/>
                </a:lnTo>
                <a:lnTo>
                  <a:pt x="385" y="699"/>
                </a:lnTo>
                <a:lnTo>
                  <a:pt x="391" y="699"/>
                </a:lnTo>
                <a:lnTo>
                  <a:pt x="391" y="706"/>
                </a:lnTo>
                <a:lnTo>
                  <a:pt x="398" y="706"/>
                </a:lnTo>
                <a:lnTo>
                  <a:pt x="398" y="712"/>
                </a:lnTo>
                <a:lnTo>
                  <a:pt x="404" y="712"/>
                </a:lnTo>
                <a:lnTo>
                  <a:pt x="411" y="719"/>
                </a:lnTo>
                <a:lnTo>
                  <a:pt x="417" y="719"/>
                </a:lnTo>
                <a:lnTo>
                  <a:pt x="417" y="725"/>
                </a:lnTo>
                <a:lnTo>
                  <a:pt x="423" y="725"/>
                </a:lnTo>
                <a:lnTo>
                  <a:pt x="430" y="725"/>
                </a:lnTo>
                <a:lnTo>
                  <a:pt x="430" y="731"/>
                </a:lnTo>
                <a:lnTo>
                  <a:pt x="436" y="731"/>
                </a:lnTo>
                <a:lnTo>
                  <a:pt x="436" y="738"/>
                </a:lnTo>
                <a:lnTo>
                  <a:pt x="443" y="738"/>
                </a:lnTo>
                <a:lnTo>
                  <a:pt x="449" y="738"/>
                </a:lnTo>
                <a:lnTo>
                  <a:pt x="449" y="744"/>
                </a:lnTo>
                <a:lnTo>
                  <a:pt x="455" y="744"/>
                </a:lnTo>
                <a:lnTo>
                  <a:pt x="462" y="744"/>
                </a:lnTo>
                <a:lnTo>
                  <a:pt x="462" y="751"/>
                </a:lnTo>
                <a:lnTo>
                  <a:pt x="468" y="751"/>
                </a:lnTo>
                <a:lnTo>
                  <a:pt x="475" y="751"/>
                </a:lnTo>
                <a:lnTo>
                  <a:pt x="475" y="757"/>
                </a:lnTo>
                <a:lnTo>
                  <a:pt x="481" y="757"/>
                </a:lnTo>
                <a:lnTo>
                  <a:pt x="488" y="757"/>
                </a:lnTo>
                <a:lnTo>
                  <a:pt x="488" y="763"/>
                </a:lnTo>
                <a:lnTo>
                  <a:pt x="494" y="763"/>
                </a:lnTo>
                <a:lnTo>
                  <a:pt x="500" y="763"/>
                </a:lnTo>
                <a:lnTo>
                  <a:pt x="500" y="770"/>
                </a:lnTo>
                <a:lnTo>
                  <a:pt x="507" y="770"/>
                </a:lnTo>
                <a:lnTo>
                  <a:pt x="513" y="770"/>
                </a:lnTo>
                <a:lnTo>
                  <a:pt x="520" y="770"/>
                </a:lnTo>
                <a:lnTo>
                  <a:pt x="520" y="776"/>
                </a:lnTo>
                <a:lnTo>
                  <a:pt x="526" y="776"/>
                </a:lnTo>
                <a:lnTo>
                  <a:pt x="532" y="776"/>
                </a:lnTo>
                <a:lnTo>
                  <a:pt x="539" y="776"/>
                </a:lnTo>
                <a:lnTo>
                  <a:pt x="539" y="783"/>
                </a:lnTo>
                <a:lnTo>
                  <a:pt x="545" y="783"/>
                </a:lnTo>
                <a:lnTo>
                  <a:pt x="552" y="783"/>
                </a:lnTo>
                <a:lnTo>
                  <a:pt x="558" y="783"/>
                </a:lnTo>
                <a:lnTo>
                  <a:pt x="558" y="789"/>
                </a:lnTo>
                <a:lnTo>
                  <a:pt x="565" y="789"/>
                </a:lnTo>
                <a:lnTo>
                  <a:pt x="571" y="789"/>
                </a:lnTo>
                <a:lnTo>
                  <a:pt x="577" y="789"/>
                </a:lnTo>
                <a:lnTo>
                  <a:pt x="584" y="789"/>
                </a:lnTo>
                <a:lnTo>
                  <a:pt x="584" y="796"/>
                </a:lnTo>
                <a:lnTo>
                  <a:pt x="590" y="796"/>
                </a:lnTo>
                <a:lnTo>
                  <a:pt x="597" y="796"/>
                </a:lnTo>
                <a:lnTo>
                  <a:pt x="603" y="796"/>
                </a:lnTo>
                <a:lnTo>
                  <a:pt x="609" y="796"/>
                </a:lnTo>
                <a:lnTo>
                  <a:pt x="616" y="796"/>
                </a:lnTo>
                <a:lnTo>
                  <a:pt x="616" y="802"/>
                </a:lnTo>
                <a:lnTo>
                  <a:pt x="622" y="802"/>
                </a:lnTo>
                <a:lnTo>
                  <a:pt x="629" y="802"/>
                </a:lnTo>
                <a:lnTo>
                  <a:pt x="635" y="802"/>
                </a:lnTo>
                <a:lnTo>
                  <a:pt x="641" y="802"/>
                </a:lnTo>
                <a:lnTo>
                  <a:pt x="648" y="802"/>
                </a:lnTo>
                <a:lnTo>
                  <a:pt x="654" y="802"/>
                </a:lnTo>
                <a:lnTo>
                  <a:pt x="661" y="808"/>
                </a:lnTo>
                <a:lnTo>
                  <a:pt x="667" y="808"/>
                </a:lnTo>
                <a:lnTo>
                  <a:pt x="674" y="808"/>
                </a:lnTo>
                <a:lnTo>
                  <a:pt x="680" y="808"/>
                </a:lnTo>
                <a:lnTo>
                  <a:pt x="686" y="808"/>
                </a:lnTo>
                <a:lnTo>
                  <a:pt x="693" y="808"/>
                </a:lnTo>
                <a:lnTo>
                  <a:pt x="699" y="808"/>
                </a:lnTo>
                <a:lnTo>
                  <a:pt x="706" y="808"/>
                </a:lnTo>
                <a:lnTo>
                  <a:pt x="712" y="808"/>
                </a:lnTo>
                <a:lnTo>
                  <a:pt x="718" y="808"/>
                </a:lnTo>
                <a:lnTo>
                  <a:pt x="725" y="808"/>
                </a:lnTo>
                <a:lnTo>
                  <a:pt x="725" y="815"/>
                </a:lnTo>
                <a:lnTo>
                  <a:pt x="731" y="815"/>
                </a:lnTo>
                <a:lnTo>
                  <a:pt x="738" y="815"/>
                </a:lnTo>
                <a:lnTo>
                  <a:pt x="744" y="815"/>
                </a:lnTo>
                <a:lnTo>
                  <a:pt x="751" y="815"/>
                </a:lnTo>
                <a:lnTo>
                  <a:pt x="757" y="815"/>
                </a:lnTo>
                <a:lnTo>
                  <a:pt x="763" y="815"/>
                </a:lnTo>
                <a:lnTo>
                  <a:pt x="770" y="815"/>
                </a:lnTo>
                <a:lnTo>
                  <a:pt x="776" y="815"/>
                </a:lnTo>
                <a:lnTo>
                  <a:pt x="783" y="815"/>
                </a:lnTo>
                <a:lnTo>
                  <a:pt x="789" y="815"/>
                </a:lnTo>
                <a:lnTo>
                  <a:pt x="795" y="815"/>
                </a:lnTo>
              </a:path>
            </a:pathLst>
          </a:custGeom>
          <a:noFill/>
          <a:ln w="25560">
            <a:solidFill>
              <a:srgbClr val="1D306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9"/>
          <p:cNvSpPr/>
          <p:nvPr/>
        </p:nvSpPr>
        <p:spPr>
          <a:xfrm>
            <a:off x="1981440" y="554040"/>
            <a:ext cx="6704640" cy="12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Bell Curve </a:t>
            </a:r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10"/>
          <p:cNvSpPr/>
          <p:nvPr/>
        </p:nvSpPr>
        <p:spPr>
          <a:xfrm>
            <a:off x="3780720" y="1629000"/>
            <a:ext cx="1119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Average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762200" y="12960"/>
            <a:ext cx="626652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Correlations (r)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Line 2"/>
          <p:cNvSpPr/>
          <p:nvPr/>
        </p:nvSpPr>
        <p:spPr>
          <a:xfrm flipV="1">
            <a:off x="1319040" y="1270800"/>
            <a:ext cx="1800" cy="42544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Line 3"/>
          <p:cNvSpPr/>
          <p:nvPr/>
        </p:nvSpPr>
        <p:spPr>
          <a:xfrm flipH="1">
            <a:off x="1243080" y="552204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Line 4"/>
          <p:cNvSpPr/>
          <p:nvPr/>
        </p:nvSpPr>
        <p:spPr>
          <a:xfrm flipH="1">
            <a:off x="1279440" y="529992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5"/>
          <p:cNvSpPr/>
          <p:nvPr/>
        </p:nvSpPr>
        <p:spPr>
          <a:xfrm>
            <a:off x="1035360" y="546696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Line 6"/>
          <p:cNvSpPr/>
          <p:nvPr/>
        </p:nvSpPr>
        <p:spPr>
          <a:xfrm flipH="1">
            <a:off x="1243080" y="509652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7"/>
          <p:cNvSpPr/>
          <p:nvPr/>
        </p:nvSpPr>
        <p:spPr>
          <a:xfrm flipH="1">
            <a:off x="1279440" y="487440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"/>
          <p:cNvSpPr/>
          <p:nvPr/>
        </p:nvSpPr>
        <p:spPr>
          <a:xfrm>
            <a:off x="1035360" y="50418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Line 9"/>
          <p:cNvSpPr/>
          <p:nvPr/>
        </p:nvSpPr>
        <p:spPr>
          <a:xfrm flipH="1">
            <a:off x="1243080" y="467136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Line 10"/>
          <p:cNvSpPr/>
          <p:nvPr/>
        </p:nvSpPr>
        <p:spPr>
          <a:xfrm flipH="1">
            <a:off x="1279440" y="445068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11"/>
          <p:cNvSpPr/>
          <p:nvPr/>
        </p:nvSpPr>
        <p:spPr>
          <a:xfrm>
            <a:off x="1035360" y="461772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2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Line 12"/>
          <p:cNvSpPr/>
          <p:nvPr/>
        </p:nvSpPr>
        <p:spPr>
          <a:xfrm flipH="1">
            <a:off x="1243080" y="424728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Line 13"/>
          <p:cNvSpPr/>
          <p:nvPr/>
        </p:nvSpPr>
        <p:spPr>
          <a:xfrm flipH="1">
            <a:off x="1279440" y="402516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14"/>
          <p:cNvSpPr/>
          <p:nvPr/>
        </p:nvSpPr>
        <p:spPr>
          <a:xfrm>
            <a:off x="1035360" y="41922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3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Line 15"/>
          <p:cNvSpPr/>
          <p:nvPr/>
        </p:nvSpPr>
        <p:spPr>
          <a:xfrm flipH="1">
            <a:off x="1243080" y="382176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6"/>
          <p:cNvSpPr/>
          <p:nvPr/>
        </p:nvSpPr>
        <p:spPr>
          <a:xfrm flipH="1">
            <a:off x="1279440" y="360108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17"/>
          <p:cNvSpPr/>
          <p:nvPr/>
        </p:nvSpPr>
        <p:spPr>
          <a:xfrm>
            <a:off x="1035360" y="37670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4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Line 18"/>
          <p:cNvSpPr/>
          <p:nvPr/>
        </p:nvSpPr>
        <p:spPr>
          <a:xfrm flipH="1">
            <a:off x="1243080" y="339804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9"/>
          <p:cNvSpPr/>
          <p:nvPr/>
        </p:nvSpPr>
        <p:spPr>
          <a:xfrm flipH="1">
            <a:off x="1279440" y="317592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20"/>
          <p:cNvSpPr/>
          <p:nvPr/>
        </p:nvSpPr>
        <p:spPr>
          <a:xfrm>
            <a:off x="1035360" y="334296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5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Line 21"/>
          <p:cNvSpPr/>
          <p:nvPr/>
        </p:nvSpPr>
        <p:spPr>
          <a:xfrm flipH="1">
            <a:off x="1243080" y="297252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22"/>
          <p:cNvSpPr/>
          <p:nvPr/>
        </p:nvSpPr>
        <p:spPr>
          <a:xfrm flipH="1">
            <a:off x="1279440" y="275040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23"/>
          <p:cNvSpPr/>
          <p:nvPr/>
        </p:nvSpPr>
        <p:spPr>
          <a:xfrm>
            <a:off x="1035360" y="2917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6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Line 24"/>
          <p:cNvSpPr/>
          <p:nvPr/>
        </p:nvSpPr>
        <p:spPr>
          <a:xfrm flipH="1">
            <a:off x="1243080" y="254700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Line 25"/>
          <p:cNvSpPr/>
          <p:nvPr/>
        </p:nvSpPr>
        <p:spPr>
          <a:xfrm flipH="1">
            <a:off x="1279440" y="232632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26"/>
          <p:cNvSpPr/>
          <p:nvPr/>
        </p:nvSpPr>
        <p:spPr>
          <a:xfrm>
            <a:off x="1035360" y="249228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7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Line 27"/>
          <p:cNvSpPr/>
          <p:nvPr/>
        </p:nvSpPr>
        <p:spPr>
          <a:xfrm flipH="1">
            <a:off x="1243080" y="212328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8"/>
          <p:cNvSpPr/>
          <p:nvPr/>
        </p:nvSpPr>
        <p:spPr>
          <a:xfrm flipH="1">
            <a:off x="1279440" y="190116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9"/>
          <p:cNvSpPr/>
          <p:nvPr/>
        </p:nvSpPr>
        <p:spPr>
          <a:xfrm>
            <a:off x="1035360" y="20682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8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Line 30"/>
          <p:cNvSpPr/>
          <p:nvPr/>
        </p:nvSpPr>
        <p:spPr>
          <a:xfrm flipH="1">
            <a:off x="1243080" y="169776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Line 31"/>
          <p:cNvSpPr/>
          <p:nvPr/>
        </p:nvSpPr>
        <p:spPr>
          <a:xfrm flipH="1">
            <a:off x="1279440" y="147708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32"/>
          <p:cNvSpPr/>
          <p:nvPr/>
        </p:nvSpPr>
        <p:spPr>
          <a:xfrm>
            <a:off x="1035360" y="164268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9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Line 33"/>
          <p:cNvSpPr/>
          <p:nvPr/>
        </p:nvSpPr>
        <p:spPr>
          <a:xfrm flipH="1">
            <a:off x="1243080" y="127404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34"/>
          <p:cNvSpPr/>
          <p:nvPr/>
        </p:nvSpPr>
        <p:spPr>
          <a:xfrm>
            <a:off x="914400" y="1218960"/>
            <a:ext cx="25776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Line 35"/>
          <p:cNvSpPr/>
          <p:nvPr/>
        </p:nvSpPr>
        <p:spPr>
          <a:xfrm>
            <a:off x="1319040" y="5522040"/>
            <a:ext cx="55976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Line 36"/>
          <p:cNvSpPr/>
          <p:nvPr/>
        </p:nvSpPr>
        <p:spPr>
          <a:xfrm>
            <a:off x="13190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Line 37"/>
          <p:cNvSpPr/>
          <p:nvPr/>
        </p:nvSpPr>
        <p:spPr>
          <a:xfrm>
            <a:off x="1596960" y="5522040"/>
            <a:ext cx="180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38"/>
          <p:cNvSpPr/>
          <p:nvPr/>
        </p:nvSpPr>
        <p:spPr>
          <a:xfrm>
            <a:off x="125604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Line 39"/>
          <p:cNvSpPr/>
          <p:nvPr/>
        </p:nvSpPr>
        <p:spPr>
          <a:xfrm>
            <a:off x="18730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Line 40"/>
          <p:cNvSpPr/>
          <p:nvPr/>
        </p:nvSpPr>
        <p:spPr>
          <a:xfrm>
            <a:off x="21510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41"/>
          <p:cNvSpPr/>
          <p:nvPr/>
        </p:nvSpPr>
        <p:spPr>
          <a:xfrm>
            <a:off x="18097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Line 42"/>
          <p:cNvSpPr/>
          <p:nvPr/>
        </p:nvSpPr>
        <p:spPr>
          <a:xfrm>
            <a:off x="244620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Line 43"/>
          <p:cNvSpPr/>
          <p:nvPr/>
        </p:nvSpPr>
        <p:spPr>
          <a:xfrm>
            <a:off x="272412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44"/>
          <p:cNvSpPr/>
          <p:nvPr/>
        </p:nvSpPr>
        <p:spPr>
          <a:xfrm>
            <a:off x="238284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2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Line 45"/>
          <p:cNvSpPr/>
          <p:nvPr/>
        </p:nvSpPr>
        <p:spPr>
          <a:xfrm>
            <a:off x="30002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Line 46"/>
          <p:cNvSpPr/>
          <p:nvPr/>
        </p:nvSpPr>
        <p:spPr>
          <a:xfrm>
            <a:off x="32781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47"/>
          <p:cNvSpPr/>
          <p:nvPr/>
        </p:nvSpPr>
        <p:spPr>
          <a:xfrm>
            <a:off x="29368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3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Line 48"/>
          <p:cNvSpPr/>
          <p:nvPr/>
        </p:nvSpPr>
        <p:spPr>
          <a:xfrm>
            <a:off x="35542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Line 49"/>
          <p:cNvSpPr/>
          <p:nvPr/>
        </p:nvSpPr>
        <p:spPr>
          <a:xfrm>
            <a:off x="38322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50"/>
          <p:cNvSpPr/>
          <p:nvPr/>
        </p:nvSpPr>
        <p:spPr>
          <a:xfrm>
            <a:off x="34909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4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Line 51"/>
          <p:cNvSpPr/>
          <p:nvPr/>
        </p:nvSpPr>
        <p:spPr>
          <a:xfrm>
            <a:off x="410832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Line 52"/>
          <p:cNvSpPr/>
          <p:nvPr/>
        </p:nvSpPr>
        <p:spPr>
          <a:xfrm>
            <a:off x="438624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53"/>
          <p:cNvSpPr/>
          <p:nvPr/>
        </p:nvSpPr>
        <p:spPr>
          <a:xfrm>
            <a:off x="404496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5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Line 54"/>
          <p:cNvSpPr/>
          <p:nvPr/>
        </p:nvSpPr>
        <p:spPr>
          <a:xfrm>
            <a:off x="46814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55"/>
          <p:cNvSpPr/>
          <p:nvPr/>
        </p:nvSpPr>
        <p:spPr>
          <a:xfrm>
            <a:off x="49593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56"/>
          <p:cNvSpPr/>
          <p:nvPr/>
        </p:nvSpPr>
        <p:spPr>
          <a:xfrm>
            <a:off x="46180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6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Line 57"/>
          <p:cNvSpPr/>
          <p:nvPr/>
        </p:nvSpPr>
        <p:spPr>
          <a:xfrm>
            <a:off x="52354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Line 58"/>
          <p:cNvSpPr/>
          <p:nvPr/>
        </p:nvSpPr>
        <p:spPr>
          <a:xfrm>
            <a:off x="55134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59"/>
          <p:cNvSpPr/>
          <p:nvPr/>
        </p:nvSpPr>
        <p:spPr>
          <a:xfrm>
            <a:off x="51721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7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Line 60"/>
          <p:cNvSpPr/>
          <p:nvPr/>
        </p:nvSpPr>
        <p:spPr>
          <a:xfrm>
            <a:off x="578952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Line 61"/>
          <p:cNvSpPr/>
          <p:nvPr/>
        </p:nvSpPr>
        <p:spPr>
          <a:xfrm>
            <a:off x="606744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62"/>
          <p:cNvSpPr/>
          <p:nvPr/>
        </p:nvSpPr>
        <p:spPr>
          <a:xfrm>
            <a:off x="572616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8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Line 63"/>
          <p:cNvSpPr/>
          <p:nvPr/>
        </p:nvSpPr>
        <p:spPr>
          <a:xfrm>
            <a:off x="6362640" y="5522040"/>
            <a:ext cx="144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Line 64"/>
          <p:cNvSpPr/>
          <p:nvPr/>
        </p:nvSpPr>
        <p:spPr>
          <a:xfrm>
            <a:off x="66405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65"/>
          <p:cNvSpPr/>
          <p:nvPr/>
        </p:nvSpPr>
        <p:spPr>
          <a:xfrm>
            <a:off x="62992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9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Line 66"/>
          <p:cNvSpPr/>
          <p:nvPr/>
        </p:nvSpPr>
        <p:spPr>
          <a:xfrm>
            <a:off x="6916680" y="5522040"/>
            <a:ext cx="144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67"/>
          <p:cNvSpPr/>
          <p:nvPr/>
        </p:nvSpPr>
        <p:spPr>
          <a:xfrm>
            <a:off x="6788160" y="5743440"/>
            <a:ext cx="25776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68"/>
          <p:cNvSpPr/>
          <p:nvPr/>
        </p:nvSpPr>
        <p:spPr>
          <a:xfrm>
            <a:off x="3922560" y="6037560"/>
            <a:ext cx="1325520" cy="24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weight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Line 69"/>
          <p:cNvSpPr/>
          <p:nvPr/>
        </p:nvSpPr>
        <p:spPr>
          <a:xfrm>
            <a:off x="1319040" y="5522040"/>
            <a:ext cx="55976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Line 70"/>
          <p:cNvSpPr/>
          <p:nvPr/>
        </p:nvSpPr>
        <p:spPr>
          <a:xfrm flipV="1">
            <a:off x="1319040" y="1270800"/>
            <a:ext cx="1800" cy="42544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71"/>
          <p:cNvSpPr/>
          <p:nvPr/>
        </p:nvSpPr>
        <p:spPr>
          <a:xfrm>
            <a:off x="1809720" y="503208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72"/>
          <p:cNvSpPr/>
          <p:nvPr/>
        </p:nvSpPr>
        <p:spPr>
          <a:xfrm>
            <a:off x="2381400" y="4608360"/>
            <a:ext cx="14508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73"/>
          <p:cNvSpPr/>
          <p:nvPr/>
        </p:nvSpPr>
        <p:spPr>
          <a:xfrm>
            <a:off x="2936880" y="418284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74"/>
          <p:cNvSpPr/>
          <p:nvPr/>
        </p:nvSpPr>
        <p:spPr>
          <a:xfrm>
            <a:off x="3490920" y="3759120"/>
            <a:ext cx="14364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75"/>
          <p:cNvSpPr/>
          <p:nvPr/>
        </p:nvSpPr>
        <p:spPr>
          <a:xfrm>
            <a:off x="4056120" y="3317760"/>
            <a:ext cx="14508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76"/>
          <p:cNvSpPr/>
          <p:nvPr/>
        </p:nvSpPr>
        <p:spPr>
          <a:xfrm>
            <a:off x="4618080" y="290808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77"/>
          <p:cNvSpPr/>
          <p:nvPr/>
        </p:nvSpPr>
        <p:spPr>
          <a:xfrm>
            <a:off x="5172120" y="2484360"/>
            <a:ext cx="14364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78"/>
          <p:cNvSpPr/>
          <p:nvPr/>
        </p:nvSpPr>
        <p:spPr>
          <a:xfrm>
            <a:off x="5726160" y="205884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79"/>
          <p:cNvSpPr/>
          <p:nvPr/>
        </p:nvSpPr>
        <p:spPr>
          <a:xfrm>
            <a:off x="6297840" y="1634760"/>
            <a:ext cx="14508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80"/>
          <p:cNvSpPr/>
          <p:nvPr/>
        </p:nvSpPr>
        <p:spPr>
          <a:xfrm>
            <a:off x="503280" y="2734920"/>
            <a:ext cx="272160" cy="109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" lIns="0" tIns="0" rIns="0" bIns="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height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81"/>
          <p:cNvSpPr/>
          <p:nvPr/>
        </p:nvSpPr>
        <p:spPr>
          <a:xfrm>
            <a:off x="6407280" y="343980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82"/>
          <p:cNvSpPr/>
          <p:nvPr/>
        </p:nvSpPr>
        <p:spPr>
          <a:xfrm>
            <a:off x="3471840" y="4709880"/>
            <a:ext cx="14184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83"/>
          <p:cNvSpPr/>
          <p:nvPr/>
        </p:nvSpPr>
        <p:spPr>
          <a:xfrm>
            <a:off x="3383280" y="321768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84"/>
          <p:cNvSpPr/>
          <p:nvPr/>
        </p:nvSpPr>
        <p:spPr>
          <a:xfrm>
            <a:off x="4551480" y="2280960"/>
            <a:ext cx="14040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85"/>
          <p:cNvSpPr/>
          <p:nvPr/>
        </p:nvSpPr>
        <p:spPr>
          <a:xfrm>
            <a:off x="5378760" y="4130280"/>
            <a:ext cx="14184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86"/>
          <p:cNvSpPr/>
          <p:nvPr/>
        </p:nvSpPr>
        <p:spPr>
          <a:xfrm>
            <a:off x="5913720" y="272700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87"/>
          <p:cNvSpPr/>
          <p:nvPr/>
        </p:nvSpPr>
        <p:spPr>
          <a:xfrm>
            <a:off x="4694400" y="1711080"/>
            <a:ext cx="14040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88"/>
          <p:cNvSpPr/>
          <p:nvPr/>
        </p:nvSpPr>
        <p:spPr>
          <a:xfrm>
            <a:off x="5832720" y="165708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89"/>
          <p:cNvSpPr/>
          <p:nvPr/>
        </p:nvSpPr>
        <p:spPr>
          <a:xfrm>
            <a:off x="6284880" y="1931760"/>
            <a:ext cx="14184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90"/>
          <p:cNvSpPr/>
          <p:nvPr/>
        </p:nvSpPr>
        <p:spPr>
          <a:xfrm>
            <a:off x="2007720" y="5087160"/>
            <a:ext cx="3642840" cy="4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Correlations(r) from +1.0 to -1.0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91"/>
          <p:cNvSpPr/>
          <p:nvPr/>
        </p:nvSpPr>
        <p:spPr>
          <a:xfrm>
            <a:off x="6916680" y="1885320"/>
            <a:ext cx="1903680" cy="11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 = + 0.44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 = 16,948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USA population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5" name="Picture 4"/>
          <p:cNvPicPr/>
          <p:nvPr/>
        </p:nvPicPr>
        <p:blipFill>
          <a:blip r:embed="rId3"/>
          <a:stretch/>
        </p:blipFill>
        <p:spPr>
          <a:xfrm>
            <a:off x="1474200" y="1488240"/>
            <a:ext cx="1248840" cy="2134080"/>
          </a:xfrm>
          <a:prstGeom prst="rect">
            <a:avLst/>
          </a:prstGeom>
          <a:ln>
            <a:noFill/>
          </a:ln>
        </p:spPr>
      </p:pic>
      <p:pic>
        <p:nvPicPr>
          <p:cNvPr id="376" name="Picture 5"/>
          <p:cNvPicPr/>
          <p:nvPr/>
        </p:nvPicPr>
        <p:blipFill>
          <a:blip r:embed="rId4"/>
          <a:stretch/>
        </p:blipFill>
        <p:spPr>
          <a:xfrm>
            <a:off x="7122600" y="376920"/>
            <a:ext cx="1082880" cy="1082880"/>
          </a:xfrm>
          <a:prstGeom prst="rect">
            <a:avLst/>
          </a:prstGeom>
          <a:ln>
            <a:noFill/>
          </a:ln>
        </p:spPr>
      </p:pic>
      <p:pic>
        <p:nvPicPr>
          <p:cNvPr id="377" name="Picture 5"/>
          <p:cNvPicPr/>
          <p:nvPr/>
        </p:nvPicPr>
        <p:blipFill>
          <a:blip r:embed="rId5"/>
          <a:stretch/>
        </p:blipFill>
        <p:spPr>
          <a:xfrm>
            <a:off x="6370920" y="4127760"/>
            <a:ext cx="2446920" cy="95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668"/>
          <p:cNvPicPr/>
          <p:nvPr/>
        </p:nvPicPr>
        <p:blipFill>
          <a:blip r:embed="rId3"/>
          <a:stretch/>
        </p:blipFill>
        <p:spPr>
          <a:xfrm>
            <a:off x="731520" y="1872000"/>
            <a:ext cx="7588080" cy="4402440"/>
          </a:xfrm>
          <a:prstGeom prst="rect">
            <a:avLst/>
          </a:prstGeom>
          <a:ln>
            <a:noFill/>
          </a:ln>
        </p:spPr>
      </p:pic>
      <p:sp>
        <p:nvSpPr>
          <p:cNvPr id="379" name="CustomShape 1"/>
          <p:cNvSpPr/>
          <p:nvPr/>
        </p:nvSpPr>
        <p:spPr>
          <a:xfrm>
            <a:off x="1850400" y="541800"/>
            <a:ext cx="6680880" cy="54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Negative Correlation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Example Use of Umbrellas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1828800" y="1659600"/>
            <a:ext cx="5943600" cy="764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Correlations(r) from +1.0 to -1.0</a:t>
            </a:r>
            <a:endParaRPr lang="en-US" sz="2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Bilde 1"/>
          <p:cNvPicPr/>
          <p:nvPr/>
        </p:nvPicPr>
        <p:blipFill>
          <a:blip r:embed="rId2"/>
          <a:stretch/>
        </p:blipFill>
        <p:spPr>
          <a:xfrm>
            <a:off x="-218880" y="1418400"/>
            <a:ext cx="10025280" cy="5439960"/>
          </a:xfrm>
          <a:prstGeom prst="rect">
            <a:avLst/>
          </a:prstGeom>
          <a:ln>
            <a:noFill/>
          </a:ln>
        </p:spPr>
      </p:pic>
      <p:sp>
        <p:nvSpPr>
          <p:cNvPr id="382" name="CustomShape 1"/>
          <p:cNvSpPr/>
          <p:nvPr/>
        </p:nvSpPr>
        <p:spPr>
          <a:xfrm>
            <a:off x="1903320" y="476640"/>
            <a:ext cx="6680880" cy="54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Correlations of common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medical procedures &amp; outcomes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1513080" y="75600"/>
            <a:ext cx="626652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Regression Line (prediction)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Line 2"/>
          <p:cNvSpPr/>
          <p:nvPr/>
        </p:nvSpPr>
        <p:spPr>
          <a:xfrm flipV="1">
            <a:off x="1319040" y="1270800"/>
            <a:ext cx="1800" cy="42544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Line 3"/>
          <p:cNvSpPr/>
          <p:nvPr/>
        </p:nvSpPr>
        <p:spPr>
          <a:xfrm flipH="1">
            <a:off x="1243080" y="552204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Line 4"/>
          <p:cNvSpPr/>
          <p:nvPr/>
        </p:nvSpPr>
        <p:spPr>
          <a:xfrm flipH="1">
            <a:off x="1279440" y="529992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5"/>
          <p:cNvSpPr/>
          <p:nvPr/>
        </p:nvSpPr>
        <p:spPr>
          <a:xfrm>
            <a:off x="1035360" y="546696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Line 6"/>
          <p:cNvSpPr/>
          <p:nvPr/>
        </p:nvSpPr>
        <p:spPr>
          <a:xfrm flipH="1">
            <a:off x="1243080" y="509652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Line 7"/>
          <p:cNvSpPr/>
          <p:nvPr/>
        </p:nvSpPr>
        <p:spPr>
          <a:xfrm flipH="1">
            <a:off x="1279440" y="487440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8"/>
          <p:cNvSpPr/>
          <p:nvPr/>
        </p:nvSpPr>
        <p:spPr>
          <a:xfrm>
            <a:off x="1035360" y="50418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Line 9"/>
          <p:cNvSpPr/>
          <p:nvPr/>
        </p:nvSpPr>
        <p:spPr>
          <a:xfrm flipH="1">
            <a:off x="1243080" y="467136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Line 10"/>
          <p:cNvSpPr/>
          <p:nvPr/>
        </p:nvSpPr>
        <p:spPr>
          <a:xfrm flipH="1">
            <a:off x="1279440" y="445068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1"/>
          <p:cNvSpPr/>
          <p:nvPr/>
        </p:nvSpPr>
        <p:spPr>
          <a:xfrm>
            <a:off x="1035360" y="461772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2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Line 12"/>
          <p:cNvSpPr/>
          <p:nvPr/>
        </p:nvSpPr>
        <p:spPr>
          <a:xfrm flipH="1">
            <a:off x="1243080" y="424728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Line 13"/>
          <p:cNvSpPr/>
          <p:nvPr/>
        </p:nvSpPr>
        <p:spPr>
          <a:xfrm flipH="1">
            <a:off x="1279440" y="402516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4"/>
          <p:cNvSpPr/>
          <p:nvPr/>
        </p:nvSpPr>
        <p:spPr>
          <a:xfrm>
            <a:off x="1035360" y="41922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3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Line 15"/>
          <p:cNvSpPr/>
          <p:nvPr/>
        </p:nvSpPr>
        <p:spPr>
          <a:xfrm flipH="1">
            <a:off x="1243080" y="382176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Line 16"/>
          <p:cNvSpPr/>
          <p:nvPr/>
        </p:nvSpPr>
        <p:spPr>
          <a:xfrm flipH="1">
            <a:off x="1279440" y="360108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7"/>
          <p:cNvSpPr/>
          <p:nvPr/>
        </p:nvSpPr>
        <p:spPr>
          <a:xfrm>
            <a:off x="1035360" y="37670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4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Line 18"/>
          <p:cNvSpPr/>
          <p:nvPr/>
        </p:nvSpPr>
        <p:spPr>
          <a:xfrm flipH="1">
            <a:off x="1243080" y="339804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Line 19"/>
          <p:cNvSpPr/>
          <p:nvPr/>
        </p:nvSpPr>
        <p:spPr>
          <a:xfrm flipH="1">
            <a:off x="1279440" y="317592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20"/>
          <p:cNvSpPr/>
          <p:nvPr/>
        </p:nvSpPr>
        <p:spPr>
          <a:xfrm>
            <a:off x="1035360" y="334296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5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Line 21"/>
          <p:cNvSpPr/>
          <p:nvPr/>
        </p:nvSpPr>
        <p:spPr>
          <a:xfrm flipH="1">
            <a:off x="1243080" y="297252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Line 22"/>
          <p:cNvSpPr/>
          <p:nvPr/>
        </p:nvSpPr>
        <p:spPr>
          <a:xfrm flipH="1">
            <a:off x="1279440" y="275040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23"/>
          <p:cNvSpPr/>
          <p:nvPr/>
        </p:nvSpPr>
        <p:spPr>
          <a:xfrm>
            <a:off x="1035360" y="2917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6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Line 24"/>
          <p:cNvSpPr/>
          <p:nvPr/>
        </p:nvSpPr>
        <p:spPr>
          <a:xfrm flipH="1">
            <a:off x="1243080" y="254700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Line 25"/>
          <p:cNvSpPr/>
          <p:nvPr/>
        </p:nvSpPr>
        <p:spPr>
          <a:xfrm flipH="1">
            <a:off x="1279440" y="232632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6"/>
          <p:cNvSpPr/>
          <p:nvPr/>
        </p:nvSpPr>
        <p:spPr>
          <a:xfrm>
            <a:off x="1035360" y="249228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7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Line 27"/>
          <p:cNvSpPr/>
          <p:nvPr/>
        </p:nvSpPr>
        <p:spPr>
          <a:xfrm flipH="1">
            <a:off x="1243080" y="212328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Line 28"/>
          <p:cNvSpPr/>
          <p:nvPr/>
        </p:nvSpPr>
        <p:spPr>
          <a:xfrm flipH="1">
            <a:off x="1279440" y="190116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29"/>
          <p:cNvSpPr/>
          <p:nvPr/>
        </p:nvSpPr>
        <p:spPr>
          <a:xfrm>
            <a:off x="1035360" y="20682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8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Line 30"/>
          <p:cNvSpPr/>
          <p:nvPr/>
        </p:nvSpPr>
        <p:spPr>
          <a:xfrm flipH="1">
            <a:off x="1243080" y="169776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31"/>
          <p:cNvSpPr/>
          <p:nvPr/>
        </p:nvSpPr>
        <p:spPr>
          <a:xfrm flipH="1">
            <a:off x="1279440" y="147708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32"/>
          <p:cNvSpPr/>
          <p:nvPr/>
        </p:nvSpPr>
        <p:spPr>
          <a:xfrm>
            <a:off x="1035360" y="164268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9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Line 33"/>
          <p:cNvSpPr/>
          <p:nvPr/>
        </p:nvSpPr>
        <p:spPr>
          <a:xfrm flipH="1">
            <a:off x="1243080" y="127404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34"/>
          <p:cNvSpPr/>
          <p:nvPr/>
        </p:nvSpPr>
        <p:spPr>
          <a:xfrm>
            <a:off x="914400" y="1218960"/>
            <a:ext cx="25776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Line 35"/>
          <p:cNvSpPr/>
          <p:nvPr/>
        </p:nvSpPr>
        <p:spPr>
          <a:xfrm>
            <a:off x="1319040" y="5522040"/>
            <a:ext cx="55976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36"/>
          <p:cNvSpPr/>
          <p:nvPr/>
        </p:nvSpPr>
        <p:spPr>
          <a:xfrm>
            <a:off x="13190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Line 37"/>
          <p:cNvSpPr/>
          <p:nvPr/>
        </p:nvSpPr>
        <p:spPr>
          <a:xfrm>
            <a:off x="1596960" y="5522040"/>
            <a:ext cx="180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38"/>
          <p:cNvSpPr/>
          <p:nvPr/>
        </p:nvSpPr>
        <p:spPr>
          <a:xfrm>
            <a:off x="125604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Line 39"/>
          <p:cNvSpPr/>
          <p:nvPr/>
        </p:nvSpPr>
        <p:spPr>
          <a:xfrm>
            <a:off x="18730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Line 40"/>
          <p:cNvSpPr/>
          <p:nvPr/>
        </p:nvSpPr>
        <p:spPr>
          <a:xfrm>
            <a:off x="21510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1"/>
          <p:cNvSpPr/>
          <p:nvPr/>
        </p:nvSpPr>
        <p:spPr>
          <a:xfrm>
            <a:off x="18097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Line 42"/>
          <p:cNvSpPr/>
          <p:nvPr/>
        </p:nvSpPr>
        <p:spPr>
          <a:xfrm>
            <a:off x="244620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Line 43"/>
          <p:cNvSpPr/>
          <p:nvPr/>
        </p:nvSpPr>
        <p:spPr>
          <a:xfrm>
            <a:off x="272412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4"/>
          <p:cNvSpPr/>
          <p:nvPr/>
        </p:nvSpPr>
        <p:spPr>
          <a:xfrm>
            <a:off x="238284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2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Line 45"/>
          <p:cNvSpPr/>
          <p:nvPr/>
        </p:nvSpPr>
        <p:spPr>
          <a:xfrm>
            <a:off x="30002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Line 46"/>
          <p:cNvSpPr/>
          <p:nvPr/>
        </p:nvSpPr>
        <p:spPr>
          <a:xfrm>
            <a:off x="32781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47"/>
          <p:cNvSpPr/>
          <p:nvPr/>
        </p:nvSpPr>
        <p:spPr>
          <a:xfrm>
            <a:off x="29368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3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Line 48"/>
          <p:cNvSpPr/>
          <p:nvPr/>
        </p:nvSpPr>
        <p:spPr>
          <a:xfrm>
            <a:off x="35542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49"/>
          <p:cNvSpPr/>
          <p:nvPr/>
        </p:nvSpPr>
        <p:spPr>
          <a:xfrm>
            <a:off x="38322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50"/>
          <p:cNvSpPr/>
          <p:nvPr/>
        </p:nvSpPr>
        <p:spPr>
          <a:xfrm>
            <a:off x="34909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4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Line 51"/>
          <p:cNvSpPr/>
          <p:nvPr/>
        </p:nvSpPr>
        <p:spPr>
          <a:xfrm>
            <a:off x="410832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52"/>
          <p:cNvSpPr/>
          <p:nvPr/>
        </p:nvSpPr>
        <p:spPr>
          <a:xfrm>
            <a:off x="438624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53"/>
          <p:cNvSpPr/>
          <p:nvPr/>
        </p:nvSpPr>
        <p:spPr>
          <a:xfrm>
            <a:off x="404496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5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Line 54"/>
          <p:cNvSpPr/>
          <p:nvPr/>
        </p:nvSpPr>
        <p:spPr>
          <a:xfrm>
            <a:off x="46814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Line 55"/>
          <p:cNvSpPr/>
          <p:nvPr/>
        </p:nvSpPr>
        <p:spPr>
          <a:xfrm>
            <a:off x="49593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56"/>
          <p:cNvSpPr/>
          <p:nvPr/>
        </p:nvSpPr>
        <p:spPr>
          <a:xfrm>
            <a:off x="46180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6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Line 57"/>
          <p:cNvSpPr/>
          <p:nvPr/>
        </p:nvSpPr>
        <p:spPr>
          <a:xfrm>
            <a:off x="52354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Line 58"/>
          <p:cNvSpPr/>
          <p:nvPr/>
        </p:nvSpPr>
        <p:spPr>
          <a:xfrm>
            <a:off x="55134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59"/>
          <p:cNvSpPr/>
          <p:nvPr/>
        </p:nvSpPr>
        <p:spPr>
          <a:xfrm>
            <a:off x="51721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7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Line 60"/>
          <p:cNvSpPr/>
          <p:nvPr/>
        </p:nvSpPr>
        <p:spPr>
          <a:xfrm>
            <a:off x="578952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Line 61"/>
          <p:cNvSpPr/>
          <p:nvPr/>
        </p:nvSpPr>
        <p:spPr>
          <a:xfrm>
            <a:off x="606744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2"/>
          <p:cNvSpPr/>
          <p:nvPr/>
        </p:nvSpPr>
        <p:spPr>
          <a:xfrm>
            <a:off x="572616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8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Line 63"/>
          <p:cNvSpPr/>
          <p:nvPr/>
        </p:nvSpPr>
        <p:spPr>
          <a:xfrm>
            <a:off x="6362640" y="5522040"/>
            <a:ext cx="144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Line 64"/>
          <p:cNvSpPr/>
          <p:nvPr/>
        </p:nvSpPr>
        <p:spPr>
          <a:xfrm>
            <a:off x="66405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65"/>
          <p:cNvSpPr/>
          <p:nvPr/>
        </p:nvSpPr>
        <p:spPr>
          <a:xfrm>
            <a:off x="62992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9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Line 66"/>
          <p:cNvSpPr/>
          <p:nvPr/>
        </p:nvSpPr>
        <p:spPr>
          <a:xfrm>
            <a:off x="6916680" y="5522040"/>
            <a:ext cx="144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67"/>
          <p:cNvSpPr/>
          <p:nvPr/>
        </p:nvSpPr>
        <p:spPr>
          <a:xfrm>
            <a:off x="6788160" y="5743440"/>
            <a:ext cx="25776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68"/>
          <p:cNvSpPr/>
          <p:nvPr/>
        </p:nvSpPr>
        <p:spPr>
          <a:xfrm>
            <a:off x="3922560" y="6037560"/>
            <a:ext cx="1325520" cy="24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weight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Line 69"/>
          <p:cNvSpPr/>
          <p:nvPr/>
        </p:nvSpPr>
        <p:spPr>
          <a:xfrm>
            <a:off x="1319040" y="5522040"/>
            <a:ext cx="55976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Line 70"/>
          <p:cNvSpPr/>
          <p:nvPr/>
        </p:nvSpPr>
        <p:spPr>
          <a:xfrm flipV="1">
            <a:off x="1319040" y="1270800"/>
            <a:ext cx="1800" cy="42544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71"/>
          <p:cNvSpPr/>
          <p:nvPr/>
        </p:nvSpPr>
        <p:spPr>
          <a:xfrm>
            <a:off x="1809720" y="503208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72"/>
          <p:cNvSpPr/>
          <p:nvPr/>
        </p:nvSpPr>
        <p:spPr>
          <a:xfrm>
            <a:off x="2381400" y="4608360"/>
            <a:ext cx="14508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73"/>
          <p:cNvSpPr/>
          <p:nvPr/>
        </p:nvSpPr>
        <p:spPr>
          <a:xfrm>
            <a:off x="2936880" y="418284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74"/>
          <p:cNvSpPr/>
          <p:nvPr/>
        </p:nvSpPr>
        <p:spPr>
          <a:xfrm>
            <a:off x="3490920" y="3759120"/>
            <a:ext cx="14364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75"/>
          <p:cNvSpPr/>
          <p:nvPr/>
        </p:nvSpPr>
        <p:spPr>
          <a:xfrm>
            <a:off x="4056120" y="3317760"/>
            <a:ext cx="14508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76"/>
          <p:cNvSpPr/>
          <p:nvPr/>
        </p:nvSpPr>
        <p:spPr>
          <a:xfrm>
            <a:off x="4618080" y="290808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77"/>
          <p:cNvSpPr/>
          <p:nvPr/>
        </p:nvSpPr>
        <p:spPr>
          <a:xfrm>
            <a:off x="5172120" y="2484360"/>
            <a:ext cx="14364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78"/>
          <p:cNvSpPr/>
          <p:nvPr/>
        </p:nvSpPr>
        <p:spPr>
          <a:xfrm>
            <a:off x="5726160" y="205884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79"/>
          <p:cNvSpPr/>
          <p:nvPr/>
        </p:nvSpPr>
        <p:spPr>
          <a:xfrm>
            <a:off x="6297840" y="1634760"/>
            <a:ext cx="14508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80"/>
          <p:cNvSpPr/>
          <p:nvPr/>
        </p:nvSpPr>
        <p:spPr>
          <a:xfrm>
            <a:off x="503280" y="2734920"/>
            <a:ext cx="272160" cy="109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" lIns="0" tIns="0" rIns="0" bIns="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height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81"/>
          <p:cNvSpPr/>
          <p:nvPr/>
        </p:nvSpPr>
        <p:spPr>
          <a:xfrm>
            <a:off x="6407280" y="343980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82"/>
          <p:cNvSpPr/>
          <p:nvPr/>
        </p:nvSpPr>
        <p:spPr>
          <a:xfrm>
            <a:off x="3471840" y="4709880"/>
            <a:ext cx="14184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83"/>
          <p:cNvSpPr/>
          <p:nvPr/>
        </p:nvSpPr>
        <p:spPr>
          <a:xfrm>
            <a:off x="3383280" y="321768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84"/>
          <p:cNvSpPr/>
          <p:nvPr/>
        </p:nvSpPr>
        <p:spPr>
          <a:xfrm>
            <a:off x="4551480" y="2280960"/>
            <a:ext cx="14040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CustomShape 85"/>
          <p:cNvSpPr/>
          <p:nvPr/>
        </p:nvSpPr>
        <p:spPr>
          <a:xfrm>
            <a:off x="5378760" y="4130280"/>
            <a:ext cx="14184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86"/>
          <p:cNvSpPr/>
          <p:nvPr/>
        </p:nvSpPr>
        <p:spPr>
          <a:xfrm>
            <a:off x="5913720" y="272700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87"/>
          <p:cNvSpPr/>
          <p:nvPr/>
        </p:nvSpPr>
        <p:spPr>
          <a:xfrm>
            <a:off x="4694400" y="1711080"/>
            <a:ext cx="14040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88"/>
          <p:cNvSpPr/>
          <p:nvPr/>
        </p:nvSpPr>
        <p:spPr>
          <a:xfrm>
            <a:off x="5832720" y="165708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89"/>
          <p:cNvSpPr/>
          <p:nvPr/>
        </p:nvSpPr>
        <p:spPr>
          <a:xfrm>
            <a:off x="6284880" y="1931760"/>
            <a:ext cx="14184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90"/>
          <p:cNvSpPr/>
          <p:nvPr/>
        </p:nvSpPr>
        <p:spPr>
          <a:xfrm>
            <a:off x="2007720" y="5087160"/>
            <a:ext cx="3642840" cy="4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91"/>
          <p:cNvSpPr/>
          <p:nvPr/>
        </p:nvSpPr>
        <p:spPr>
          <a:xfrm>
            <a:off x="6916680" y="1885320"/>
            <a:ext cx="1903680" cy="11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Key Terms </a:t>
            </a:r>
          </a:p>
        </p:txBody>
      </p:sp>
      <p:sp>
        <p:nvSpPr>
          <p:cNvPr id="234" name="CustomShape 2"/>
          <p:cNvSpPr/>
          <p:nvPr/>
        </p:nvSpPr>
        <p:spPr>
          <a:xfrm>
            <a:off x="457200" y="1689840"/>
            <a:ext cx="768060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Employee Engagement</a:t>
            </a:r>
          </a:p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Big Data</a:t>
            </a:r>
          </a:p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HR Metrics </a:t>
            </a:r>
          </a:p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HR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Antecedents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</a:t>
            </a:r>
            <a:endParaRPr lang="en-US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Employee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Engagement  </a:t>
            </a:r>
          </a:p>
        </p:txBody>
      </p:sp>
      <p:sp>
        <p:nvSpPr>
          <p:cNvPr id="475" name="CustomShape 2"/>
          <p:cNvSpPr/>
          <p:nvPr/>
        </p:nvSpPr>
        <p:spPr>
          <a:xfrm>
            <a:off x="457200" y="1689840"/>
            <a:ext cx="768060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endParaRPr lang="en-US" sz="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Talent 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Acquisition &amp; </a:t>
            </a: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Onboarding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Person-Organizational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Fit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Person- Job Fit</a:t>
            </a: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Setting realistic work expectations  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Fostering positive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 relationships</a:t>
            </a:r>
          </a:p>
          <a:p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Talent Development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Training &amp; career development opportunities</a:t>
            </a: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Supervisor development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coaching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oriented</a:t>
            </a: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Feedback loops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Leadership </a:t>
            </a: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Supervisor as a people leader (positive leadership traits)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Psychological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safety - work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climate in which employees can thrive</a:t>
            </a: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Employees empowered to make important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decisions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Org Practices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Perceived organizational support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justice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and fairness </a:t>
            </a:r>
          </a:p>
          <a:p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Merit based recognition &amp; rewards </a:t>
            </a:r>
          </a:p>
          <a:p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Flexibility in work-life arrangements  </a:t>
            </a: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23880" y="4589640"/>
            <a:ext cx="7885800" cy="14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Start Small…Baby Steps</a:t>
            </a:r>
            <a:endParaRPr lang="en-US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696320" y="-243360"/>
            <a:ext cx="777132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HR Analytics</a:t>
            </a:r>
            <a:endParaRPr lang="en-US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1619640" y="476640"/>
            <a:ext cx="647604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Analyzing Data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1187640" y="1712160"/>
            <a:ext cx="727164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100000"/>
              </a:lnSpc>
            </a:pPr>
            <a:r>
              <a:rPr lang="en-US" sz="3200" b="0" u="sng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Microsoft Excel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1D306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Formulas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10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Sum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10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Average &amp; Median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10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Time Calculations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10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Correlations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10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Regressions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39640" y="2637000"/>
            <a:ext cx="8496000" cy="21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Simple HR Analytics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with MS Excel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446760" y="1860480"/>
            <a:ext cx="822852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Select a Column or Row: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Left click on very top of column (or far left end of row) and it will highlight the whole column (or row).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Average Formula: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average(A1, A2, A3)</a:t>
            </a: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Correlation Formula: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=CORREL(array1, array2)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000" b="0" i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Note: an Array is any column (or a row) you select.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Formulas can be copied/pasted but you want to use ‘$’ to lock down certain columns.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1674360" y="591480"/>
            <a:ext cx="685692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Excel Tips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446760" y="1860480"/>
            <a:ext cx="822852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Select a Column or Row: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Left click on very top of column (or far left end of row) and it will highlight the whole column (or row).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Average Formula: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average(A1, A2, A3)</a:t>
            </a: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Correlation Formula: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=CORREL(array1, array2)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000" b="0" i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Note: an Array is any column (or a row) you select.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Formulas can be copied/pasted but you want to use ‘$’ to lock down certain columns.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1674360" y="591480"/>
            <a:ext cx="685692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Excel Tips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2"/>
          <p:cNvPicPr/>
          <p:nvPr/>
        </p:nvPicPr>
        <p:blipFill>
          <a:blip r:embed="rId3"/>
          <a:stretch/>
        </p:blipFill>
        <p:spPr>
          <a:xfrm>
            <a:off x="125280" y="172080"/>
            <a:ext cx="8838000" cy="635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1643760" y="476640"/>
            <a:ext cx="479952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Simple Reporting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971640" y="1788480"/>
            <a:ext cx="797040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90000"/>
              </a:lnSpc>
            </a:pPr>
            <a:r>
              <a:rPr lang="en-US" sz="2400" b="0" u="sng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Microsoft Excel (or equivalent)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  <a:buClr>
                <a:srgbClr val="1D3061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Reports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9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Tables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9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Bar Graphs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9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Pie Charts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9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Scatter Plots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u="sng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Warning: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 not show your internal client a big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Excel file spread sheet with lots of data!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1643760" y="476640"/>
            <a:ext cx="638352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Execs Like Dashboards !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539640" y="1772640"/>
            <a:ext cx="825876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90000"/>
              </a:lnSpc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If you can visually present in an intuitive way the impact that multiple variables have on a key outcome, you will more easily make your point to the Executive Leadership Team.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MS Office or equivalent are fine…..but there are also some really “Geeky Cool” Data Visualization tools available these days.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722160" y="1989000"/>
            <a:ext cx="7771320" cy="35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Example of Using 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MS Office for Dashboard: 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Business Case 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 Selecting Salespeople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671120" y="557640"/>
            <a:ext cx="5708160" cy="85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4500" b="0" strike="noStrike" spc="-1" dirty="0">
                <a:solidFill>
                  <a:srgbClr val="E178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Excel &amp; </a:t>
            </a:r>
            <a:r>
              <a:rPr lang="en-US" sz="4500" b="0" strike="noStrike" spc="-1" dirty="0" smtClean="0">
                <a:solidFill>
                  <a:srgbClr val="E178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PPT</a:t>
            </a:r>
            <a:r>
              <a:rPr lang="en-US" sz="45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1619640" y="274680"/>
            <a:ext cx="706608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New Sales Goal Achievement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E178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An Excel Bar Graph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539640" y="4691520"/>
            <a:ext cx="8228520" cy="155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Percentage of New Sales Target Achievement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 match score candidates achieved 98% of their sales target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Moderate match score candidates achieved 63% of their sales target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Low match score candidates only achieved 32% of their sales target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94" name="Chart 6"/>
          <p:cNvGraphicFramePr/>
          <p:nvPr/>
        </p:nvGraphicFramePr>
        <p:xfrm>
          <a:off x="179640" y="914400"/>
          <a:ext cx="8675640" cy="378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Employee Engagement </a:t>
            </a:r>
          </a:p>
        </p:txBody>
      </p:sp>
      <p:sp>
        <p:nvSpPr>
          <p:cNvPr id="236" name="CustomShape 2"/>
          <p:cNvSpPr/>
          <p:nvPr/>
        </p:nvSpPr>
        <p:spPr>
          <a:xfrm>
            <a:off x="457200" y="1689840"/>
            <a:ext cx="768060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Our working definition…</a:t>
            </a:r>
          </a:p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Employee engagement is the emotional commitment the employee has to the organization and its goals</a:t>
            </a:r>
          </a:p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1691640" y="269640"/>
            <a:ext cx="68418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Closed Sales From Referrals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E178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An Excel Pie Chart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705240" y="4508640"/>
            <a:ext cx="8527680" cy="17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# of New Sales from Salesperson’s Registered Referral Sources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 score candidates closed  63% of all the referrals sales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Moderate score candidates closed 32% of all the referral sales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Low score candidates only closed 5% of all the referral sales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97" name="Chart 3"/>
          <p:cNvGraphicFramePr/>
          <p:nvPr/>
        </p:nvGraphicFramePr>
        <p:xfrm>
          <a:off x="123480" y="1174320"/>
          <a:ext cx="8765280" cy="329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1691640" y="274680"/>
            <a:ext cx="745128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Difference in Tenure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E178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PPT Special Font for Emphasis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90000" y="1905120"/>
            <a:ext cx="8914320" cy="45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average tenure for both 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 and Moderate match score 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candidates was at least 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that of the Low match score candidates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3"/>
          <p:cNvSpPr/>
          <p:nvPr/>
        </p:nvSpPr>
        <p:spPr>
          <a:xfrm>
            <a:off x="3137040" y="3873960"/>
            <a:ext cx="290052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Double</a:t>
            </a:r>
            <a:endParaRPr lang="en-US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103600" y="5824440"/>
            <a:ext cx="3960" cy="45000"/>
          </a:xfrm>
          <a:custGeom>
            <a:avLst/>
            <a:gdLst/>
            <a:ahLst/>
            <a:cxnLst/>
            <a:rect l="l" t="t" r="r" b="b"/>
            <a:pathLst>
              <a:path w="5421" h="50023">
                <a:moveTo>
                  <a:pt x="5421" y="0"/>
                </a:moveTo>
                <a:lnTo>
                  <a:pt x="0" y="2534"/>
                </a:lnTo>
                <a:lnTo>
                  <a:pt x="1435" y="50023"/>
                </a:lnTo>
                <a:lnTo>
                  <a:pt x="1435" y="42105"/>
                </a:lnTo>
                <a:lnTo>
                  <a:pt x="1827" y="38152"/>
                </a:lnTo>
                <a:lnTo>
                  <a:pt x="2741" y="34130"/>
                </a:lnTo>
                <a:lnTo>
                  <a:pt x="3593" y="30108"/>
                </a:lnTo>
                <a:lnTo>
                  <a:pt x="5421" y="0"/>
                </a:lnTo>
                <a:close/>
              </a:path>
            </a:pathLst>
          </a:custGeom>
          <a:solidFill>
            <a:srgbClr val="52666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8384400" y="5827320"/>
            <a:ext cx="6120" cy="32760"/>
          </a:xfrm>
          <a:custGeom>
            <a:avLst/>
            <a:gdLst/>
            <a:ahLst/>
            <a:cxnLst/>
            <a:rect l="l" t="t" r="r" b="b"/>
            <a:pathLst>
              <a:path w="7961" h="36656">
                <a:moveTo>
                  <a:pt x="3454" y="3823"/>
                </a:moveTo>
                <a:lnTo>
                  <a:pt x="0" y="8623"/>
                </a:lnTo>
                <a:lnTo>
                  <a:pt x="1496" y="36656"/>
                </a:lnTo>
                <a:lnTo>
                  <a:pt x="1957" y="32305"/>
                </a:lnTo>
                <a:lnTo>
                  <a:pt x="3002" y="28093"/>
                </a:lnTo>
                <a:lnTo>
                  <a:pt x="4568" y="23941"/>
                </a:lnTo>
                <a:lnTo>
                  <a:pt x="7961" y="0"/>
                </a:lnTo>
                <a:lnTo>
                  <a:pt x="3454" y="3823"/>
                </a:lnTo>
                <a:close/>
              </a:path>
            </a:pathLst>
          </a:custGeom>
          <a:solidFill>
            <a:srgbClr val="52666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>
          <a:xfrm>
            <a:off x="1946880" y="1597680"/>
            <a:ext cx="4950720" cy="430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>
          <a:xfrm>
            <a:off x="6998760" y="2184480"/>
            <a:ext cx="1514160" cy="19684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>
          <a:xfrm>
            <a:off x="765360" y="1371600"/>
            <a:ext cx="76348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880" algn="ctr">
              <a:lnSpc>
                <a:spcPts val="79"/>
              </a:lnSpc>
            </a:pPr>
            <a:r>
              <a:rPr lang="en-US" sz="1800" b="1" strike="noStrike" spc="-1">
                <a:solidFill>
                  <a:srgbClr val="C25A1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Sunburst of Engagement Scores by Team Hierarchy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317880" y="5585400"/>
            <a:ext cx="8506800" cy="13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7"/>
          <p:cNvSpPr/>
          <p:nvPr/>
        </p:nvSpPr>
        <p:spPr>
          <a:xfrm>
            <a:off x="7137720" y="4191120"/>
            <a:ext cx="136008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Source: OrgVue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1643760" y="620640"/>
            <a:ext cx="6459120" cy="5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Dashboards w/ Cool  Data Viz Software</a:t>
            </a:r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1605960" y="510840"/>
            <a:ext cx="735768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Get Started Now – Easy Steps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535680" y="1628640"/>
            <a:ext cx="7923600" cy="420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Find a leader with a problem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Persuade him/her to let you use analytics to help solve it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Figure out what metrics/outcomes may be relevant predictors &amp; then collect the data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Create a combined score (regression formula) that predicts the desired outcome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Initiate the intervention based on what you have learned and measure change of performance over time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1670400" y="460800"/>
            <a:ext cx="693324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39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HR Analytics Team Wanted</a:t>
            </a:r>
            <a:endParaRPr lang="en-US" sz="3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323640" y="1788480"/>
            <a:ext cx="842400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8400">
              <a:lnSpc>
                <a:spcPct val="100000"/>
              </a:lnSpc>
              <a:buClr>
                <a:srgbClr val="E17800"/>
              </a:buClr>
              <a:buSzPct val="70000"/>
              <a:buFont typeface="Wingdings" charset="2"/>
              <a:buChar char="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Find a business leader who is willing to partner on an analytics project to solve a problem </a:t>
            </a:r>
            <a:r>
              <a:rPr lang="en-US" sz="20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(e.g. reducing turnover or accidents)</a:t>
            </a:r>
            <a:r>
              <a:rPr lang="en-US" sz="18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400">
              <a:lnSpc>
                <a:spcPct val="100000"/>
              </a:lnSpc>
              <a:buClr>
                <a:srgbClr val="E17800"/>
              </a:buClr>
              <a:buSzPct val="70000"/>
              <a:buFont typeface="Wingdings" charset="2"/>
              <a:buChar char="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Create a project team (e.g. borrow talent from other departments, leverage the local Univ. or a supplier)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400">
              <a:lnSpc>
                <a:spcPct val="100000"/>
              </a:lnSpc>
              <a:buClr>
                <a:srgbClr val="E17800"/>
              </a:buClr>
              <a:buSzPct val="70000"/>
              <a:buFont typeface="Wingdings" charset="2"/>
              <a:buChar char="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Get a small win and then promote its success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400">
              <a:lnSpc>
                <a:spcPct val="100000"/>
              </a:lnSpc>
              <a:buClr>
                <a:srgbClr val="E17800"/>
              </a:buClr>
              <a:buSzPct val="70000"/>
              <a:buFont typeface="Wingdings" charset="2"/>
              <a:buChar char="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Repeat above process a few times to collect some small wins and build credibility with business leaders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758240" y="476640"/>
            <a:ext cx="5333040" cy="73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What is Big Data?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Picture 2"/>
          <p:cNvPicPr/>
          <p:nvPr/>
        </p:nvPicPr>
        <p:blipFill>
          <a:blip r:embed="rId3"/>
          <a:stretch/>
        </p:blipFill>
        <p:spPr>
          <a:xfrm>
            <a:off x="1043640" y="1657440"/>
            <a:ext cx="6983640" cy="47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1686240" y="476640"/>
            <a:ext cx="5333040" cy="73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What are HR Metrics?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Picture 2"/>
          <p:cNvPicPr/>
          <p:nvPr/>
        </p:nvPicPr>
        <p:blipFill>
          <a:blip r:embed="rId3"/>
          <a:stretch/>
        </p:blipFill>
        <p:spPr>
          <a:xfrm>
            <a:off x="2506680" y="1700640"/>
            <a:ext cx="4656600" cy="417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981080" y="282600"/>
            <a:ext cx="5758200" cy="12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Question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467640" y="1700640"/>
            <a:ext cx="8228520" cy="444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What Metrics do you track?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98360" y="536760"/>
            <a:ext cx="6856920" cy="73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Benefits of HR Metrics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435600" y="2042280"/>
            <a:ext cx="8528040" cy="426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Feedback is required for continuous learning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Accountability ‘What gets measured gets done’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Quantify the value of HR 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Guide workforce strategies 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Maximize HR’s return on investments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Show what HR contributes to business results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Make the business case for HR’s objectives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52560" y="212400"/>
            <a:ext cx="7542720" cy="12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Challenges with Metrics</a:t>
            </a:r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360000" y="1801080"/>
            <a:ext cx="860328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“You can’t measure what we do…”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Lack of clear purpose for measuring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Lack of cooperation between departments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Difficulty extracting data from multiple systems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Difficulty understanding and analyzing metrics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Numbers used to draw inaccurate conclusions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539640" y="5949360"/>
            <a:ext cx="28792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67640" y="1777320"/>
            <a:ext cx="8228520" cy="444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Analytics use statistics to identify relationships between data sets to help firms address problems and make talent decisions. 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Most HR organizations have been slow to adopt analytics – too      slow, in fact, in the minds of many impatient business leaders.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 example, while ~50% of companies are using Online Assessments…just 14% of HR organizations in the U.S are using predictive analytics to make talent decisions (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Bersin by Deloitte’s study, 2013).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What Are Analytics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72132</TotalTime>
  <Words>1247</Words>
  <Application>Microsoft Office PowerPoint</Application>
  <PresentationFormat>On-screen Show (4:3)</PresentationFormat>
  <Paragraphs>288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DejaVu Sans</vt:lpstr>
      <vt:lpstr>Times New Roman</vt:lpstr>
      <vt:lpstr>Verdana</vt:lpstr>
      <vt:lpstr>Wingdings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Timothy R Clark</dc:creator>
  <dc:description/>
  <cp:lastModifiedBy>SIVA</cp:lastModifiedBy>
  <cp:revision>1294</cp:revision>
  <cp:lastPrinted>2017-02-01T05:09:34Z</cp:lastPrinted>
  <dcterms:created xsi:type="dcterms:W3CDTF">2014-09-19T20:21:51Z</dcterms:created>
  <dcterms:modified xsi:type="dcterms:W3CDTF">2023-04-08T09:54:45Z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ntentTypeId">
    <vt:lpwstr>0x010100A0145C58AE863042ADEBDCA150D7B382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34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49</vt:i4>
  </property>
</Properties>
</file>